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75" r:id="rId8"/>
  </p:sldMasterIdLst>
  <p:notesMasterIdLst>
    <p:notesMasterId r:id="rId216"/>
  </p:notesMasterIdLst>
  <p:handoutMasterIdLst>
    <p:handoutMasterId r:id="rId217"/>
  </p:handoutMasterIdLst>
  <p:sldIdLst>
    <p:sldId id="462" r:id="rId9"/>
    <p:sldId id="519" r:id="rId10"/>
    <p:sldId id="463" r:id="rId11"/>
    <p:sldId id="465" r:id="rId12"/>
    <p:sldId id="526" r:id="rId13"/>
    <p:sldId id="596" r:id="rId14"/>
    <p:sldId id="521" r:id="rId15"/>
    <p:sldId id="598" r:id="rId16"/>
    <p:sldId id="599" r:id="rId17"/>
    <p:sldId id="600" r:id="rId18"/>
    <p:sldId id="588" r:id="rId19"/>
    <p:sldId id="589" r:id="rId20"/>
    <p:sldId id="604" r:id="rId21"/>
    <p:sldId id="605" r:id="rId22"/>
    <p:sldId id="645" r:id="rId23"/>
    <p:sldId id="646" r:id="rId24"/>
    <p:sldId id="647" r:id="rId25"/>
    <p:sldId id="590" r:id="rId26"/>
    <p:sldId id="591" r:id="rId27"/>
    <p:sldId id="592" r:id="rId28"/>
    <p:sldId id="593" r:id="rId29"/>
    <p:sldId id="601" r:id="rId30"/>
    <p:sldId id="602" r:id="rId31"/>
    <p:sldId id="648" r:id="rId32"/>
    <p:sldId id="649" r:id="rId33"/>
    <p:sldId id="650" r:id="rId34"/>
    <p:sldId id="522" r:id="rId35"/>
    <p:sldId id="539" r:id="rId36"/>
    <p:sldId id="540" r:id="rId37"/>
    <p:sldId id="623" r:id="rId38"/>
    <p:sldId id="606" r:id="rId39"/>
    <p:sldId id="607" r:id="rId40"/>
    <p:sldId id="624" r:id="rId41"/>
    <p:sldId id="627" r:id="rId42"/>
    <p:sldId id="608" r:id="rId43"/>
    <p:sldId id="651" r:id="rId44"/>
    <p:sldId id="630" r:id="rId45"/>
    <p:sldId id="629" r:id="rId46"/>
    <p:sldId id="631" r:id="rId47"/>
    <p:sldId id="632" r:id="rId48"/>
    <p:sldId id="633" r:id="rId49"/>
    <p:sldId id="634" r:id="rId50"/>
    <p:sldId id="628" r:id="rId51"/>
    <p:sldId id="610" r:id="rId52"/>
    <p:sldId id="619" r:id="rId53"/>
    <p:sldId id="635" r:id="rId54"/>
    <p:sldId id="636" r:id="rId55"/>
    <p:sldId id="652" r:id="rId56"/>
    <p:sldId id="653" r:id="rId57"/>
    <p:sldId id="641" r:id="rId58"/>
    <p:sldId id="612" r:id="rId59"/>
    <p:sldId id="620" r:id="rId60"/>
    <p:sldId id="614" r:id="rId61"/>
    <p:sldId id="621" r:id="rId62"/>
    <p:sldId id="638" r:id="rId63"/>
    <p:sldId id="639" r:id="rId64"/>
    <p:sldId id="640" r:id="rId65"/>
    <p:sldId id="654" r:id="rId66"/>
    <p:sldId id="616" r:id="rId67"/>
    <p:sldId id="642" r:id="rId68"/>
    <p:sldId id="643" r:id="rId69"/>
    <p:sldId id="657" r:id="rId70"/>
    <p:sldId id="674" r:id="rId71"/>
    <p:sldId id="671" r:id="rId72"/>
    <p:sldId id="672" r:id="rId73"/>
    <p:sldId id="673" r:id="rId74"/>
    <p:sldId id="659" r:id="rId75"/>
    <p:sldId id="656" r:id="rId76"/>
    <p:sldId id="658" r:id="rId77"/>
    <p:sldId id="675" r:id="rId78"/>
    <p:sldId id="677" r:id="rId79"/>
    <p:sldId id="660" r:id="rId80"/>
    <p:sldId id="663" r:id="rId81"/>
    <p:sldId id="678" r:id="rId82"/>
    <p:sldId id="681" r:id="rId83"/>
    <p:sldId id="682" r:id="rId84"/>
    <p:sldId id="683" r:id="rId85"/>
    <p:sldId id="684" r:id="rId86"/>
    <p:sldId id="662" r:id="rId87"/>
    <p:sldId id="686" r:id="rId88"/>
    <p:sldId id="698" r:id="rId89"/>
    <p:sldId id="688" r:id="rId90"/>
    <p:sldId id="689" r:id="rId91"/>
    <p:sldId id="690" r:id="rId92"/>
    <p:sldId id="691" r:id="rId93"/>
    <p:sldId id="692" r:id="rId94"/>
    <p:sldId id="664" r:id="rId95"/>
    <p:sldId id="665" r:id="rId96"/>
    <p:sldId id="693" r:id="rId97"/>
    <p:sldId id="694" r:id="rId98"/>
    <p:sldId id="695" r:id="rId99"/>
    <p:sldId id="699" r:id="rId100"/>
    <p:sldId id="700" r:id="rId101"/>
    <p:sldId id="701" r:id="rId102"/>
    <p:sldId id="705" r:id="rId103"/>
    <p:sldId id="706" r:id="rId104"/>
    <p:sldId id="707" r:id="rId105"/>
    <p:sldId id="713" r:id="rId106"/>
    <p:sldId id="708" r:id="rId107"/>
    <p:sldId id="710" r:id="rId108"/>
    <p:sldId id="711" r:id="rId109"/>
    <p:sldId id="712" r:id="rId110"/>
    <p:sldId id="714" r:id="rId111"/>
    <p:sldId id="715" r:id="rId112"/>
    <p:sldId id="716" r:id="rId113"/>
    <p:sldId id="722" r:id="rId114"/>
    <p:sldId id="723" r:id="rId115"/>
    <p:sldId id="724" r:id="rId116"/>
    <p:sldId id="717" r:id="rId117"/>
    <p:sldId id="718" r:id="rId118"/>
    <p:sldId id="719" r:id="rId119"/>
    <p:sldId id="720" r:id="rId120"/>
    <p:sldId id="721" r:id="rId121"/>
    <p:sldId id="725" r:id="rId122"/>
    <p:sldId id="764" r:id="rId123"/>
    <p:sldId id="765" r:id="rId124"/>
    <p:sldId id="766" r:id="rId125"/>
    <p:sldId id="767" r:id="rId126"/>
    <p:sldId id="729" r:id="rId127"/>
    <p:sldId id="666" r:id="rId128"/>
    <p:sldId id="667" r:id="rId129"/>
    <p:sldId id="727" r:id="rId130"/>
    <p:sldId id="728" r:id="rId131"/>
    <p:sldId id="730" r:id="rId132"/>
    <p:sldId id="731" r:id="rId133"/>
    <p:sldId id="732" r:id="rId134"/>
    <p:sldId id="668" r:id="rId135"/>
    <p:sldId id="669" r:id="rId136"/>
    <p:sldId id="735" r:id="rId137"/>
    <p:sldId id="736" r:id="rId138"/>
    <p:sldId id="737" r:id="rId139"/>
    <p:sldId id="738" r:id="rId140"/>
    <p:sldId id="739" r:id="rId141"/>
    <p:sldId id="740" r:id="rId142"/>
    <p:sldId id="742" r:id="rId143"/>
    <p:sldId id="743" r:id="rId144"/>
    <p:sldId id="745" r:id="rId145"/>
    <p:sldId id="744" r:id="rId146"/>
    <p:sldId id="746" r:id="rId147"/>
    <p:sldId id="747" r:id="rId148"/>
    <p:sldId id="751" r:id="rId149"/>
    <p:sldId id="748" r:id="rId150"/>
    <p:sldId id="749" r:id="rId151"/>
    <p:sldId id="750" r:id="rId152"/>
    <p:sldId id="752" r:id="rId153"/>
    <p:sldId id="753" r:id="rId154"/>
    <p:sldId id="768" r:id="rId155"/>
    <p:sldId id="772" r:id="rId156"/>
    <p:sldId id="771" r:id="rId157"/>
    <p:sldId id="774" r:id="rId158"/>
    <p:sldId id="769" r:id="rId159"/>
    <p:sldId id="770" r:id="rId160"/>
    <p:sldId id="773" r:id="rId161"/>
    <p:sldId id="802" r:id="rId162"/>
    <p:sldId id="803" r:id="rId163"/>
    <p:sldId id="804" r:id="rId164"/>
    <p:sldId id="754" r:id="rId165"/>
    <p:sldId id="755" r:id="rId166"/>
    <p:sldId id="775" r:id="rId167"/>
    <p:sldId id="781" r:id="rId168"/>
    <p:sldId id="776" r:id="rId169"/>
    <p:sldId id="780" r:id="rId170"/>
    <p:sldId id="782" r:id="rId171"/>
    <p:sldId id="783" r:id="rId172"/>
    <p:sldId id="778" r:id="rId173"/>
    <p:sldId id="779" r:id="rId174"/>
    <p:sldId id="784" r:id="rId175"/>
    <p:sldId id="785" r:id="rId176"/>
    <p:sldId id="786" r:id="rId177"/>
    <p:sldId id="787" r:id="rId178"/>
    <p:sldId id="788" r:id="rId179"/>
    <p:sldId id="795" r:id="rId180"/>
    <p:sldId id="789" r:id="rId181"/>
    <p:sldId id="790" r:id="rId182"/>
    <p:sldId id="791" r:id="rId183"/>
    <p:sldId id="792" r:id="rId184"/>
    <p:sldId id="793" r:id="rId185"/>
    <p:sldId id="794" r:id="rId186"/>
    <p:sldId id="796" r:id="rId187"/>
    <p:sldId id="757" r:id="rId188"/>
    <p:sldId id="758" r:id="rId189"/>
    <p:sldId id="797" r:id="rId190"/>
    <p:sldId id="798" r:id="rId191"/>
    <p:sldId id="799" r:id="rId192"/>
    <p:sldId id="805" r:id="rId193"/>
    <p:sldId id="828" r:id="rId194"/>
    <p:sldId id="827" r:id="rId195"/>
    <p:sldId id="759" r:id="rId196"/>
    <p:sldId id="809" r:id="rId197"/>
    <p:sldId id="810" r:id="rId198"/>
    <p:sldId id="814" r:id="rId199"/>
    <p:sldId id="829" r:id="rId200"/>
    <p:sldId id="813" r:id="rId201"/>
    <p:sldId id="811" r:id="rId202"/>
    <p:sldId id="817" r:id="rId203"/>
    <p:sldId id="815" r:id="rId204"/>
    <p:sldId id="816" r:id="rId205"/>
    <p:sldId id="818" r:id="rId206"/>
    <p:sldId id="761" r:id="rId207"/>
    <p:sldId id="821" r:id="rId208"/>
    <p:sldId id="820" r:id="rId209"/>
    <p:sldId id="823" r:id="rId210"/>
    <p:sldId id="824" r:id="rId211"/>
    <p:sldId id="825" r:id="rId212"/>
    <p:sldId id="826" r:id="rId213"/>
    <p:sldId id="800" r:id="rId214"/>
    <p:sldId id="264" r:id="rId215"/>
  </p:sldIdLst>
  <p:sldSz cx="12192000" cy="6858000"/>
  <p:notesSz cx="6858000" cy="9144000"/>
  <p:custDataLst>
    <p:tags r:id="rId2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49504F"/>
    <a:srgbClr val="F6FAF2"/>
    <a:srgbClr val="B60004"/>
    <a:srgbClr val="011C2F"/>
    <a:srgbClr val="AD2B26"/>
    <a:srgbClr val="220000"/>
    <a:srgbClr val="EC4EFF"/>
    <a:srgbClr val="E7409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 autoAdjust="0"/>
    <p:restoredTop sz="95244" autoAdjust="0"/>
  </p:normalViewPr>
  <p:slideViewPr>
    <p:cSldViewPr snapToGrid="0">
      <p:cViewPr varScale="1">
        <p:scale>
          <a:sx n="64" d="100"/>
          <a:sy n="64" d="100"/>
        </p:scale>
        <p:origin x="101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5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1.xml"/><Relationship Id="rId98" Type="http://schemas.openxmlformats.org/officeDocument/2006/relationships/slide" Target="slides/slide90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" Type="http://schemas.openxmlformats.org/officeDocument/2006/relationships/slide" Target="slides/slide1.xml"/><Relationship Id="rId89" Type="http://schemas.openxmlformats.org/officeDocument/2006/relationships/slide" Target="slides/slide81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80" Type="http://schemas.openxmlformats.org/officeDocument/2006/relationships/slide" Target="slides/slide72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1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0" Type="http://schemas.openxmlformats.org/officeDocument/2006/relationships/slide" Target="slides/slide5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1.xml"/><Relationship Id="rId58" Type="http://schemas.openxmlformats.org/officeDocument/2006/relationships/slide" Target="slides/slide50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1" Type="http://schemas.openxmlformats.org/officeDocument/2006/relationships/tags" Target="tags/tag6.xml"/><Relationship Id="rId220" Type="http://schemas.openxmlformats.org/officeDocument/2006/relationships/tableStyles" Target="tableStyles.xml"/><Relationship Id="rId22" Type="http://schemas.openxmlformats.org/officeDocument/2006/relationships/slide" Target="slides/slide14.xml"/><Relationship Id="rId219" Type="http://schemas.openxmlformats.org/officeDocument/2006/relationships/viewProps" Target="viewProps.xml"/><Relationship Id="rId218" Type="http://schemas.openxmlformats.org/officeDocument/2006/relationships/presProps" Target="presProps.xml"/><Relationship Id="rId217" Type="http://schemas.openxmlformats.org/officeDocument/2006/relationships/handoutMaster" Target="handoutMasters/handoutMaster1.xml"/><Relationship Id="rId216" Type="http://schemas.openxmlformats.org/officeDocument/2006/relationships/notesMaster" Target="notesMasters/notesMaster1.xml"/><Relationship Id="rId215" Type="http://schemas.openxmlformats.org/officeDocument/2006/relationships/slide" Target="slides/slide207.xml"/><Relationship Id="rId214" Type="http://schemas.openxmlformats.org/officeDocument/2006/relationships/slide" Target="slides/slide206.xml"/><Relationship Id="rId213" Type="http://schemas.openxmlformats.org/officeDocument/2006/relationships/slide" Target="slides/slide205.xml"/><Relationship Id="rId212" Type="http://schemas.openxmlformats.org/officeDocument/2006/relationships/slide" Target="slides/slide204.xml"/><Relationship Id="rId211" Type="http://schemas.openxmlformats.org/officeDocument/2006/relationships/slide" Target="slides/slide203.xml"/><Relationship Id="rId210" Type="http://schemas.openxmlformats.org/officeDocument/2006/relationships/slide" Target="slides/slide202.xml"/><Relationship Id="rId21" Type="http://schemas.openxmlformats.org/officeDocument/2006/relationships/slide" Target="slides/slide13.xml"/><Relationship Id="rId209" Type="http://schemas.openxmlformats.org/officeDocument/2006/relationships/slide" Target="slides/slide201.xml"/><Relationship Id="rId208" Type="http://schemas.openxmlformats.org/officeDocument/2006/relationships/slide" Target="slides/slide200.xml"/><Relationship Id="rId207" Type="http://schemas.openxmlformats.org/officeDocument/2006/relationships/slide" Target="slides/slide199.xml"/><Relationship Id="rId206" Type="http://schemas.openxmlformats.org/officeDocument/2006/relationships/slide" Target="slides/slide198.xml"/><Relationship Id="rId205" Type="http://schemas.openxmlformats.org/officeDocument/2006/relationships/slide" Target="slides/slide197.xml"/><Relationship Id="rId204" Type="http://schemas.openxmlformats.org/officeDocument/2006/relationships/slide" Target="slides/slide196.xml"/><Relationship Id="rId203" Type="http://schemas.openxmlformats.org/officeDocument/2006/relationships/slide" Target="slides/slide195.xml"/><Relationship Id="rId202" Type="http://schemas.openxmlformats.org/officeDocument/2006/relationships/slide" Target="slides/slide194.xml"/><Relationship Id="rId201" Type="http://schemas.openxmlformats.org/officeDocument/2006/relationships/slide" Target="slides/slide193.xml"/><Relationship Id="rId200" Type="http://schemas.openxmlformats.org/officeDocument/2006/relationships/slide" Target="slides/slide192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9" Type="http://schemas.openxmlformats.org/officeDocument/2006/relationships/slide" Target="slides/slide191.xml"/><Relationship Id="rId198" Type="http://schemas.openxmlformats.org/officeDocument/2006/relationships/slide" Target="slides/slide190.xml"/><Relationship Id="rId197" Type="http://schemas.openxmlformats.org/officeDocument/2006/relationships/slide" Target="slides/slide189.xml"/><Relationship Id="rId196" Type="http://schemas.openxmlformats.org/officeDocument/2006/relationships/slide" Target="slides/slide188.xml"/><Relationship Id="rId195" Type="http://schemas.openxmlformats.org/officeDocument/2006/relationships/slide" Target="slides/slide187.xml"/><Relationship Id="rId194" Type="http://schemas.openxmlformats.org/officeDocument/2006/relationships/slide" Target="slides/slide186.xml"/><Relationship Id="rId193" Type="http://schemas.openxmlformats.org/officeDocument/2006/relationships/slide" Target="slides/slide185.xml"/><Relationship Id="rId192" Type="http://schemas.openxmlformats.org/officeDocument/2006/relationships/slide" Target="slides/slide184.xml"/><Relationship Id="rId191" Type="http://schemas.openxmlformats.org/officeDocument/2006/relationships/slide" Target="slides/slide183.xml"/><Relationship Id="rId190" Type="http://schemas.openxmlformats.org/officeDocument/2006/relationships/slide" Target="slides/slide182.xml"/><Relationship Id="rId19" Type="http://schemas.openxmlformats.org/officeDocument/2006/relationships/slide" Target="slides/slide11.xml"/><Relationship Id="rId189" Type="http://schemas.openxmlformats.org/officeDocument/2006/relationships/slide" Target="slides/slide181.xml"/><Relationship Id="rId188" Type="http://schemas.openxmlformats.org/officeDocument/2006/relationships/slide" Target="slides/slide180.xml"/><Relationship Id="rId187" Type="http://schemas.openxmlformats.org/officeDocument/2006/relationships/slide" Target="slides/slide179.xml"/><Relationship Id="rId186" Type="http://schemas.openxmlformats.org/officeDocument/2006/relationships/slide" Target="slides/slide178.xml"/><Relationship Id="rId185" Type="http://schemas.openxmlformats.org/officeDocument/2006/relationships/slide" Target="slides/slide177.xml"/><Relationship Id="rId184" Type="http://schemas.openxmlformats.org/officeDocument/2006/relationships/slide" Target="slides/slide176.xml"/><Relationship Id="rId183" Type="http://schemas.openxmlformats.org/officeDocument/2006/relationships/slide" Target="slides/slide175.xml"/><Relationship Id="rId182" Type="http://schemas.openxmlformats.org/officeDocument/2006/relationships/slide" Target="slides/slide174.xml"/><Relationship Id="rId181" Type="http://schemas.openxmlformats.org/officeDocument/2006/relationships/slide" Target="slides/slide173.xml"/><Relationship Id="rId180" Type="http://schemas.openxmlformats.org/officeDocument/2006/relationships/slide" Target="slides/slide172.xml"/><Relationship Id="rId18" Type="http://schemas.openxmlformats.org/officeDocument/2006/relationships/slide" Target="slides/slide10.xml"/><Relationship Id="rId179" Type="http://schemas.openxmlformats.org/officeDocument/2006/relationships/slide" Target="slides/slide171.xml"/><Relationship Id="rId178" Type="http://schemas.openxmlformats.org/officeDocument/2006/relationships/slide" Target="slides/slide170.xml"/><Relationship Id="rId177" Type="http://schemas.openxmlformats.org/officeDocument/2006/relationships/slide" Target="slides/slide169.xml"/><Relationship Id="rId176" Type="http://schemas.openxmlformats.org/officeDocument/2006/relationships/slide" Target="slides/slide168.xml"/><Relationship Id="rId175" Type="http://schemas.openxmlformats.org/officeDocument/2006/relationships/slide" Target="slides/slide167.xml"/><Relationship Id="rId174" Type="http://schemas.openxmlformats.org/officeDocument/2006/relationships/slide" Target="slides/slide166.xml"/><Relationship Id="rId173" Type="http://schemas.openxmlformats.org/officeDocument/2006/relationships/slide" Target="slides/slide165.xml"/><Relationship Id="rId172" Type="http://schemas.openxmlformats.org/officeDocument/2006/relationships/slide" Target="slides/slide164.xml"/><Relationship Id="rId171" Type="http://schemas.openxmlformats.org/officeDocument/2006/relationships/slide" Target="slides/slide163.xml"/><Relationship Id="rId170" Type="http://schemas.openxmlformats.org/officeDocument/2006/relationships/slide" Target="slides/slide162.xml"/><Relationship Id="rId17" Type="http://schemas.openxmlformats.org/officeDocument/2006/relationships/slide" Target="slides/slide9.xml"/><Relationship Id="rId169" Type="http://schemas.openxmlformats.org/officeDocument/2006/relationships/slide" Target="slides/slide161.xml"/><Relationship Id="rId168" Type="http://schemas.openxmlformats.org/officeDocument/2006/relationships/slide" Target="slides/slide160.xml"/><Relationship Id="rId167" Type="http://schemas.openxmlformats.org/officeDocument/2006/relationships/slide" Target="slides/slide159.xml"/><Relationship Id="rId166" Type="http://schemas.openxmlformats.org/officeDocument/2006/relationships/slide" Target="slides/slide158.xml"/><Relationship Id="rId165" Type="http://schemas.openxmlformats.org/officeDocument/2006/relationships/slide" Target="slides/slide157.xml"/><Relationship Id="rId164" Type="http://schemas.openxmlformats.org/officeDocument/2006/relationships/slide" Target="slides/slide156.xml"/><Relationship Id="rId163" Type="http://schemas.openxmlformats.org/officeDocument/2006/relationships/slide" Target="slides/slide155.xml"/><Relationship Id="rId162" Type="http://schemas.openxmlformats.org/officeDocument/2006/relationships/slide" Target="slides/slide154.xml"/><Relationship Id="rId161" Type="http://schemas.openxmlformats.org/officeDocument/2006/relationships/slide" Target="slides/slide153.xml"/><Relationship Id="rId160" Type="http://schemas.openxmlformats.org/officeDocument/2006/relationships/slide" Target="slides/slide152.xml"/><Relationship Id="rId16" Type="http://schemas.openxmlformats.org/officeDocument/2006/relationships/slide" Target="slides/slide8.xml"/><Relationship Id="rId159" Type="http://schemas.openxmlformats.org/officeDocument/2006/relationships/slide" Target="slides/slide151.xml"/><Relationship Id="rId158" Type="http://schemas.openxmlformats.org/officeDocument/2006/relationships/slide" Target="slides/slide150.xml"/><Relationship Id="rId157" Type="http://schemas.openxmlformats.org/officeDocument/2006/relationships/slide" Target="slides/slide149.xml"/><Relationship Id="rId156" Type="http://schemas.openxmlformats.org/officeDocument/2006/relationships/slide" Target="slides/slide148.xml"/><Relationship Id="rId155" Type="http://schemas.openxmlformats.org/officeDocument/2006/relationships/slide" Target="slides/slide147.xml"/><Relationship Id="rId154" Type="http://schemas.openxmlformats.org/officeDocument/2006/relationships/slide" Target="slides/slide146.xml"/><Relationship Id="rId153" Type="http://schemas.openxmlformats.org/officeDocument/2006/relationships/slide" Target="slides/slide145.xml"/><Relationship Id="rId152" Type="http://schemas.openxmlformats.org/officeDocument/2006/relationships/slide" Target="slides/slide144.xml"/><Relationship Id="rId151" Type="http://schemas.openxmlformats.org/officeDocument/2006/relationships/slide" Target="slides/slide143.xml"/><Relationship Id="rId150" Type="http://schemas.openxmlformats.org/officeDocument/2006/relationships/slide" Target="slides/slide142.xml"/><Relationship Id="rId15" Type="http://schemas.openxmlformats.org/officeDocument/2006/relationships/slide" Target="slides/slide7.xml"/><Relationship Id="rId149" Type="http://schemas.openxmlformats.org/officeDocument/2006/relationships/slide" Target="slides/slide141.xml"/><Relationship Id="rId148" Type="http://schemas.openxmlformats.org/officeDocument/2006/relationships/slide" Target="slides/slide140.xml"/><Relationship Id="rId147" Type="http://schemas.openxmlformats.org/officeDocument/2006/relationships/slide" Target="slides/slide139.xml"/><Relationship Id="rId146" Type="http://schemas.openxmlformats.org/officeDocument/2006/relationships/slide" Target="slides/slide138.xml"/><Relationship Id="rId145" Type="http://schemas.openxmlformats.org/officeDocument/2006/relationships/slide" Target="slides/slide137.xml"/><Relationship Id="rId144" Type="http://schemas.openxmlformats.org/officeDocument/2006/relationships/slide" Target="slides/slide136.xml"/><Relationship Id="rId143" Type="http://schemas.openxmlformats.org/officeDocument/2006/relationships/slide" Target="slides/slide135.xml"/><Relationship Id="rId142" Type="http://schemas.openxmlformats.org/officeDocument/2006/relationships/slide" Target="slides/slide134.xml"/><Relationship Id="rId141" Type="http://schemas.openxmlformats.org/officeDocument/2006/relationships/slide" Target="slides/slide133.xml"/><Relationship Id="rId140" Type="http://schemas.openxmlformats.org/officeDocument/2006/relationships/slide" Target="slides/slide132.xml"/><Relationship Id="rId14" Type="http://schemas.openxmlformats.org/officeDocument/2006/relationships/slide" Target="slides/slide6.xml"/><Relationship Id="rId139" Type="http://schemas.openxmlformats.org/officeDocument/2006/relationships/slide" Target="slides/slide131.xml"/><Relationship Id="rId138" Type="http://schemas.openxmlformats.org/officeDocument/2006/relationships/slide" Target="slides/slide130.xml"/><Relationship Id="rId137" Type="http://schemas.openxmlformats.org/officeDocument/2006/relationships/slide" Target="slides/slide129.xml"/><Relationship Id="rId136" Type="http://schemas.openxmlformats.org/officeDocument/2006/relationships/slide" Target="slides/slide128.xml"/><Relationship Id="rId135" Type="http://schemas.openxmlformats.org/officeDocument/2006/relationships/slide" Target="slides/slide127.xml"/><Relationship Id="rId134" Type="http://schemas.openxmlformats.org/officeDocument/2006/relationships/slide" Target="slides/slide126.xml"/><Relationship Id="rId133" Type="http://schemas.openxmlformats.org/officeDocument/2006/relationships/slide" Target="slides/slide125.xml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" Type="http://schemas.openxmlformats.org/officeDocument/2006/relationships/slide" Target="slides/slide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125" Type="http://schemas.openxmlformats.org/officeDocument/2006/relationships/slide" Target="slides/slide117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121" Type="http://schemas.openxmlformats.org/officeDocument/2006/relationships/slide" Target="slides/slide113.xml"/><Relationship Id="rId120" Type="http://schemas.openxmlformats.org/officeDocument/2006/relationships/slide" Target="slides/slide112.xml"/><Relationship Id="rId12" Type="http://schemas.openxmlformats.org/officeDocument/2006/relationships/slide" Target="slides/slide4.xml"/><Relationship Id="rId119" Type="http://schemas.openxmlformats.org/officeDocument/2006/relationships/slide" Target="slides/slide111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4" Type="http://schemas.openxmlformats.org/officeDocument/2006/relationships/slide" Target="slides/slide106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110" Type="http://schemas.openxmlformats.org/officeDocument/2006/relationships/slide" Target="slides/slide102.xml"/><Relationship Id="rId11" Type="http://schemas.openxmlformats.org/officeDocument/2006/relationships/slide" Target="slides/slide3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8" Type="http://schemas.openxmlformats.org/officeDocument/2006/relationships/theme" Target="../theme/theme6.xml"/><Relationship Id="rId17" Type="http://schemas.openxmlformats.org/officeDocument/2006/relationships/image" Target="../media/image6.png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六边形 15"/>
          <p:cNvSpPr/>
          <p:nvPr userDrawn="1"/>
        </p:nvSpPr>
        <p:spPr>
          <a:xfrm rot="5400000">
            <a:off x="289099" y="1382776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六边形 16"/>
          <p:cNvSpPr/>
          <p:nvPr userDrawn="1"/>
        </p:nvSpPr>
        <p:spPr>
          <a:xfrm rot="5400000">
            <a:off x="1278813" y="360165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六边形 20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"/>
          <p:cNvCxnSpPr/>
          <p:nvPr userDrawn="1"/>
        </p:nvCxnSpPr>
        <p:spPr>
          <a:xfrm>
            <a:off x="776098" y="1743449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六边形 15"/>
          <p:cNvSpPr/>
          <p:nvPr userDrawn="1"/>
        </p:nvSpPr>
        <p:spPr>
          <a:xfrm rot="5400000">
            <a:off x="289099" y="1382776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六边形 16"/>
          <p:cNvSpPr/>
          <p:nvPr userDrawn="1"/>
        </p:nvSpPr>
        <p:spPr>
          <a:xfrm rot="5400000">
            <a:off x="1278813" y="360165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六边形 20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"/>
          <p:cNvCxnSpPr/>
          <p:nvPr userDrawn="1"/>
        </p:nvCxnSpPr>
        <p:spPr>
          <a:xfrm>
            <a:off x="776098" y="1743449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2"/>
          <p:cNvSpPr>
            <a:spLocks noChangeArrowheads="1"/>
          </p:cNvSpPr>
          <p:nvPr userDrawn="1"/>
        </p:nvSpPr>
        <p:spPr bwMode="auto">
          <a:xfrm>
            <a:off x="-10583" y="6813299"/>
            <a:ext cx="12164483" cy="7518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5"/>
            <a:ext cx="10024069" cy="78656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rgbClr val="4950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13730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hyperlink" Target="http://127.0.0.1:8080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hyperlink" Target="https://www.runoob.com/lua/lua-tutorial.html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1" Type="http://schemas.openxmlformats.org/officeDocument/2006/relationships/image" Target="../media/image4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7.png"/><Relationship Id="rId3" Type="http://schemas.openxmlformats.org/officeDocument/2006/relationships/slide" Target="slide115.xml"/><Relationship Id="rId2" Type="http://schemas.openxmlformats.org/officeDocument/2006/relationships/image" Target="../media/image46.png"/><Relationship Id="rId1" Type="http://schemas.openxmlformats.org/officeDocument/2006/relationships/slide" Target="slide113.xml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8.png"/><Relationship Id="rId2" Type="http://schemas.openxmlformats.org/officeDocument/2006/relationships/hyperlink" Target="https://github.com/redisson/redisson" TargetMode="External"/><Relationship Id="rId1" Type="http://schemas.openxmlformats.org/officeDocument/2006/relationships/hyperlink" Target="https://redisson.org/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image" Target="../media/image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image" Target="../media/image9.pn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1.png"/><Relationship Id="rId3" Type="http://schemas.openxmlformats.org/officeDocument/2006/relationships/slide" Target="slide124.xml"/><Relationship Id="rId2" Type="http://schemas.openxmlformats.org/officeDocument/2006/relationships/image" Target="../media/image23.png"/><Relationship Id="rId1" Type="http://schemas.openxmlformats.org/officeDocument/2006/relationships/image" Target="../media/image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7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slide" Target="slide149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8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5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0.svg"/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0.svg"/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92.svg"/><Relationship Id="rId3" Type="http://schemas.openxmlformats.org/officeDocument/2006/relationships/image" Target="../media/image91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hyperlink" Target="https://redis.io/commands/geosearchstore" TargetMode="External"/><Relationship Id="rId6" Type="http://schemas.openxmlformats.org/officeDocument/2006/relationships/hyperlink" Target="https://redis.io/commands/geosearch" TargetMode="External"/><Relationship Id="rId5" Type="http://schemas.openxmlformats.org/officeDocument/2006/relationships/hyperlink" Target="https://redis.io/commands/georadius" TargetMode="External"/><Relationship Id="rId4" Type="http://schemas.openxmlformats.org/officeDocument/2006/relationships/hyperlink" Target="https://redis.io/commands/geopos" TargetMode="External"/><Relationship Id="rId3" Type="http://schemas.openxmlformats.org/officeDocument/2006/relationships/hyperlink" Target="https://redis.io/commands/geohash" TargetMode="External"/><Relationship Id="rId2" Type="http://schemas.openxmlformats.org/officeDocument/2006/relationships/hyperlink" Target="https://redis.io/commands/geodist" TargetMode="External"/><Relationship Id="rId1" Type="http://schemas.openxmlformats.org/officeDocument/2006/relationships/hyperlink" Target="https://redis.io/commands/geoadd" TargetMode="Externa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3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hyperlink" Target="https://redis.io/commands/bitpos" TargetMode="External"/><Relationship Id="rId6" Type="http://schemas.openxmlformats.org/officeDocument/2006/relationships/hyperlink" Target="https://redis.io/commands/bitop" TargetMode="External"/><Relationship Id="rId5" Type="http://schemas.openxmlformats.org/officeDocument/2006/relationships/hyperlink" Target="https://redis.io/commands/bitfield_ro" TargetMode="External"/><Relationship Id="rId4" Type="http://schemas.openxmlformats.org/officeDocument/2006/relationships/hyperlink" Target="https://redis.io/commands/bitfield" TargetMode="External"/><Relationship Id="rId3" Type="http://schemas.openxmlformats.org/officeDocument/2006/relationships/hyperlink" Target="https://redis.io/commands/bitcount" TargetMode="External"/><Relationship Id="rId2" Type="http://schemas.openxmlformats.org/officeDocument/2006/relationships/hyperlink" Target="https://redis.io/commands/getbit" TargetMode="External"/><Relationship Id="rId1" Type="http://schemas.openxmlformats.org/officeDocument/2006/relationships/hyperlink" Target="https://redis.io/commands/setbit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4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5.png"/><Relationship Id="rId1" Type="http://schemas.openxmlformats.org/officeDocument/2006/relationships/hyperlink" Target="https://juejin.cn/post/6844903785744056333#heading-0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microsoft.com/office/2007/relationships/hdphoto" Target="../media/image113.wdp"/><Relationship Id="rId7" Type="http://schemas.openxmlformats.org/officeDocument/2006/relationships/image" Target="../media/image112.png"/><Relationship Id="rId6" Type="http://schemas.microsoft.com/office/2007/relationships/hdphoto" Target="../media/image111.wdp"/><Relationship Id="rId5" Type="http://schemas.openxmlformats.org/officeDocument/2006/relationships/image" Target="../media/image110.png"/><Relationship Id="rId4" Type="http://schemas.microsoft.com/office/2007/relationships/hdphoto" Target="../media/image109.wdp"/><Relationship Id="rId3" Type="http://schemas.openxmlformats.org/officeDocument/2006/relationships/image" Target="../media/image108.png"/><Relationship Id="rId2" Type="http://schemas.microsoft.com/office/2007/relationships/hdphoto" Target="../media/image107.wdp"/><Relationship Id="rId1" Type="http://schemas.openxmlformats.org/officeDocument/2006/relationships/image" Target="../media/image106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3.xml"/><Relationship Id="rId6" Type="http://schemas.openxmlformats.org/officeDocument/2006/relationships/image" Target="../media/image30.png"/><Relationship Id="rId5" Type="http://schemas.microsoft.com/office/2007/relationships/hdphoto" Target="../media/image29.wdp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1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5.xml"/><Relationship Id="rId3" Type="http://schemas.openxmlformats.org/officeDocument/2006/relationships/image" Target="../media/image36.png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6.png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6.png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1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hyperlink" Target="http://localhost:8081/shop-type/list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企业实战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的企业应用案例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5"/>
    </mc:Choice>
    <mc:Fallback>
      <p:transition spd="slow" advTm="102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nginx</a:t>
            </a:r>
            <a:r>
              <a:rPr lang="zh-CN" altLang="en-US"/>
              <a:t>所在目录下打开一个</a:t>
            </a:r>
            <a:r>
              <a:rPr lang="en-US" altLang="zh-CN"/>
              <a:t>CMD</a:t>
            </a:r>
            <a:r>
              <a:rPr lang="zh-CN" altLang="en-US"/>
              <a:t>窗口，输入命令：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打开</a:t>
            </a:r>
            <a:r>
              <a:rPr lang="en-US" altLang="zh-CN"/>
              <a:t>chrome</a:t>
            </a:r>
            <a:r>
              <a:rPr lang="zh-CN" altLang="en-US"/>
              <a:t>浏览器，在空白页面点击鼠标右键，选择检查，即可打开开发者工具：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然后打开手机模式：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然后访问</a:t>
            </a:r>
            <a:r>
              <a:rPr lang="en-US" altLang="zh-CN"/>
              <a:t>: </a:t>
            </a:r>
            <a:r>
              <a:rPr lang="en-US" altLang="zh-CN">
                <a:hlinkClick r:id="rId1"/>
              </a:rPr>
              <a:t>http://127.0.0.1:8080</a:t>
            </a:r>
            <a:r>
              <a:rPr lang="en-US" altLang="zh-CN"/>
              <a:t> </a:t>
            </a:r>
            <a:r>
              <a:rPr lang="zh-CN" altLang="en-US"/>
              <a:t>，即可看到页面：</a:t>
            </a:r>
            <a:endParaRPr lang="en-US" altLang="zh-CN"/>
          </a:p>
        </p:txBody>
      </p:sp>
      <p:sp>
        <p:nvSpPr>
          <p:cNvPr id="8" name="标题 7"/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运行前端项目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82320" y="2115879"/>
            <a:ext cx="7049386" cy="361507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start nginx.exe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92" y="2988148"/>
            <a:ext cx="2961905" cy="11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03" y="4653623"/>
            <a:ext cx="4810051" cy="14045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直接箭头连接符 11"/>
          <p:cNvCxnSpPr/>
          <p:nvPr/>
        </p:nvCxnSpPr>
        <p:spPr>
          <a:xfrm>
            <a:off x="1875453" y="3890866"/>
            <a:ext cx="2556588" cy="1222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175657" y="3750907"/>
            <a:ext cx="587829" cy="214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667" y="1385280"/>
            <a:ext cx="2804057" cy="50111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Lua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脚本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9757095" cy="3861223"/>
          </a:xfrm>
        </p:spPr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提供了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Lua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脚本功能，在一个脚本中编写多条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命令，确保多条命令执行时的原子性。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Lua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是一种编程语言，它的基本语法大家可以参考网站：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hlinkClick r:id="rId1"/>
              </a:rPr>
              <a:t>https://www.runoob.com/lua/lua-tutorial.html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这里重点介绍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提供的调用函数，语法如下：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例如，我们要执行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 name jack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，则脚本是这样：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例如，我们要先执行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 name Rose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，再执行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get name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，则脚本如下：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60727" y="2967335"/>
            <a:ext cx="5816373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</a:t>
            </a: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redis.call('</a:t>
            </a:r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命令名称</a:t>
            </a: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', 'key', '</a:t>
            </a:r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其它参数</a:t>
            </a: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', ...)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60727" y="4226381"/>
            <a:ext cx="5816373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</a:t>
            </a: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set name jack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redis.call('set', 'name', </a:t>
            </a: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'jack')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60727" y="5422452"/>
            <a:ext cx="5816373" cy="1200329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先执行</a:t>
            </a: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set name jack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redis.call('set', 'name', 'jack'</a:t>
            </a: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再执行 </a:t>
            </a: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get name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local name = redis.call('get', 'name')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 name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Lua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脚本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写好脚本以后，需要用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命令来调用脚本，调用脚本的常见命令如下：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例如，我们要执行 </a:t>
            </a:r>
            <a:r>
              <a:rPr lang="en-US" altLang="zh-CN">
                <a:solidFill>
                  <a:srgbClr val="B6000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redis.call('set', 'name', 'jack') 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这个脚本，语法如下：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如果脚本中的</a:t>
            </a:r>
            <a:r>
              <a:rPr lang="en-US" altLang="zh-CN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value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不想写死，可以作为参数传递。</a:t>
            </a:r>
            <a:r>
              <a:rPr lang="en-US" altLang="zh-CN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类型参数会放入</a:t>
            </a:r>
            <a:r>
              <a:rPr lang="en-US" altLang="zh-CN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KEYS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数组，其它参数会放入</a:t>
            </a:r>
            <a:r>
              <a:rPr lang="en-US" altLang="zh-CN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ARGV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数组，在脚本中可以从</a:t>
            </a:r>
            <a:r>
              <a:rPr lang="en-US" altLang="zh-CN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KEYS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ARGV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数组获取这些参数：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907" y="2095668"/>
            <a:ext cx="5353976" cy="11496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1130907" y="3752802"/>
            <a:ext cx="6468072" cy="1015663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调用脚本 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EVAL "return redis.call('set', 'name', 'jack')"  0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0124" y="3972297"/>
            <a:ext cx="3930869" cy="199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箭头连接符 8"/>
          <p:cNvCxnSpPr>
            <a:stCxn id="5" idx="2"/>
            <a:endCxn id="10" idx="0"/>
          </p:cNvCxnSpPr>
          <p:nvPr/>
        </p:nvCxnSpPr>
        <p:spPr>
          <a:xfrm>
            <a:off x="3615559" y="4171993"/>
            <a:ext cx="28905" cy="3027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237187" y="4474769"/>
            <a:ext cx="81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脚本内容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59819" y="3972297"/>
            <a:ext cx="268015" cy="1996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箭头连接符 13"/>
          <p:cNvCxnSpPr>
            <a:stCxn id="13" idx="2"/>
            <a:endCxn id="15" idx="0"/>
          </p:cNvCxnSpPr>
          <p:nvPr/>
        </p:nvCxnSpPr>
        <p:spPr>
          <a:xfrm>
            <a:off x="5793827" y="4171993"/>
            <a:ext cx="31533" cy="29223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811110" y="4464226"/>
            <a:ext cx="20284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脚本需要的</a:t>
            </a:r>
            <a:r>
              <a:rPr lang="en-US" altLang="zh-CN" sz="105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05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类型的参数个数</a:t>
            </a:r>
            <a:endParaRPr lang="zh-CN" altLang="en-US" sz="105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30906" y="5685123"/>
            <a:ext cx="7906767" cy="1015663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调用脚本 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EVAL "return redis.call('set',        ,        )"  1   name  Rose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50124" y="5904618"/>
            <a:ext cx="3930869" cy="199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5" name="直接箭头连接符 24"/>
          <p:cNvCxnSpPr>
            <a:stCxn id="24" idx="2"/>
            <a:endCxn id="28" idx="0"/>
          </p:cNvCxnSpPr>
          <p:nvPr/>
        </p:nvCxnSpPr>
        <p:spPr>
          <a:xfrm>
            <a:off x="3615559" y="6104314"/>
            <a:ext cx="28905" cy="3027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237187" y="6407090"/>
            <a:ext cx="81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脚本内容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800291" y="5893087"/>
            <a:ext cx="268015" cy="1996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箭头连接符 29"/>
          <p:cNvCxnSpPr>
            <a:stCxn id="29" idx="2"/>
            <a:endCxn id="31" idx="0"/>
          </p:cNvCxnSpPr>
          <p:nvPr/>
        </p:nvCxnSpPr>
        <p:spPr>
          <a:xfrm flipH="1">
            <a:off x="5793826" y="6092783"/>
            <a:ext cx="140473" cy="30959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74749" y="6402381"/>
            <a:ext cx="20381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脚本需要的</a:t>
            </a:r>
            <a:r>
              <a:rPr lang="en-US" altLang="zh-CN" sz="105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05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类型的参数个数</a:t>
            </a:r>
            <a:endParaRPr lang="zh-CN" altLang="en-US" sz="105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242306" y="5883352"/>
            <a:ext cx="437666" cy="2261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71339" y="5865966"/>
            <a:ext cx="81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KEYS[1]</a:t>
            </a:r>
            <a:endParaRPr lang="en-US" altLang="zh-CN" sz="120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01382" y="5865966"/>
            <a:ext cx="85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ARGV[1]</a:t>
            </a:r>
            <a:endParaRPr lang="en-US" altLang="zh-CN" sz="1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" name="连接符: 肘形 50"/>
          <p:cNvCxnSpPr>
            <a:stCxn id="45" idx="0"/>
            <a:endCxn id="48" idx="0"/>
          </p:cNvCxnSpPr>
          <p:nvPr/>
        </p:nvCxnSpPr>
        <p:spPr>
          <a:xfrm rot="16200000" flipV="1">
            <a:off x="5411184" y="4833397"/>
            <a:ext cx="17386" cy="2082524"/>
          </a:xfrm>
          <a:prstGeom prst="bentConnector3">
            <a:avLst>
              <a:gd name="adj1" fmla="val 1414851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6787369" y="5896234"/>
            <a:ext cx="437666" cy="2261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连接符: 肘形 53"/>
          <p:cNvCxnSpPr>
            <a:stCxn id="53" idx="0"/>
            <a:endCxn id="49" idx="0"/>
          </p:cNvCxnSpPr>
          <p:nvPr/>
        </p:nvCxnSpPr>
        <p:spPr>
          <a:xfrm rot="16200000" flipV="1">
            <a:off x="6102658" y="4992690"/>
            <a:ext cx="30268" cy="1776820"/>
          </a:xfrm>
          <a:prstGeom prst="bentConnector3">
            <a:avLst>
              <a:gd name="adj1" fmla="val 855253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273290" y="5393055"/>
            <a:ext cx="152400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lua</a:t>
            </a: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数组的下标从</a:t>
            </a: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开始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0" grpId="0"/>
      <p:bldP spid="13" grpId="0" animBg="1"/>
      <p:bldP spid="15" grpId="0"/>
      <p:bldP spid="23" grpId="0" animBg="1"/>
      <p:bldP spid="24" grpId="0" animBg="1"/>
      <p:bldP spid="28" grpId="0"/>
      <p:bldP spid="29" grpId="0" animBg="1"/>
      <p:bldP spid="31" grpId="0"/>
      <p:bldP spid="45" grpId="0" animBg="1"/>
      <p:bldP spid="48" grpId="0"/>
      <p:bldP spid="49" grpId="0"/>
      <p:bldP spid="5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的分布式锁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释放锁的业务流程是这样的：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获取锁中的线程标示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判断是否与指定的标示（当前线程标示）一致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如果一致则释放锁（删除）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如果不一致则什么都不做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如果用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Lua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脚本来表示则是这样的：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1298" y="4218133"/>
            <a:ext cx="6468072" cy="1569660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这里的 </a:t>
            </a: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KEYS[1]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就是锁的</a:t>
            </a: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，这里的</a:t>
            </a: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ARGV[1]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就是当前线程标示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获取锁中的标示，判断是否与当前线程标示一致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if (redis.call('GET', KEYS[1]) == ARGV[1]) then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--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一致，则删除锁</a:t>
            </a:r>
            <a:endParaRPr lang="zh-CN" altLang="en-US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 redis.call('DEL', KEYS[1])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end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不一致，则直接返回</a:t>
            </a:r>
            <a:endParaRPr lang="zh-CN" altLang="en-US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 0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再次改进</a:t>
            </a:r>
            <a:r>
              <a:rPr lang="en-US" altLang="zh-CN"/>
              <a:t>Redis</a:t>
            </a:r>
            <a:r>
              <a:rPr lang="zh-CN" altLang="en-US"/>
              <a:t>的分布式锁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需求：基于</a:t>
            </a:r>
            <a:r>
              <a:rPr lang="en-US" altLang="zh-CN"/>
              <a:t>Lua</a:t>
            </a:r>
            <a:r>
              <a:rPr lang="zh-CN" altLang="en-US"/>
              <a:t>脚本实现分布式锁的释放锁逻辑</a:t>
            </a:r>
            <a:endParaRPr lang="en-US" altLang="zh-CN"/>
          </a:p>
          <a:p>
            <a:r>
              <a:rPr lang="zh-CN" altLang="en-US"/>
              <a:t>提示：</a:t>
            </a:r>
            <a:r>
              <a:rPr lang="en-US" altLang="zh-CN"/>
              <a:t>RedisTemplate</a:t>
            </a:r>
            <a:r>
              <a:rPr lang="zh-CN" altLang="en-US"/>
              <a:t>调用</a:t>
            </a:r>
            <a:r>
              <a:rPr lang="en-US" altLang="zh-CN"/>
              <a:t>Lua</a:t>
            </a:r>
            <a:r>
              <a:rPr lang="zh-CN" altLang="en-US"/>
              <a:t>脚本的</a:t>
            </a:r>
            <a:r>
              <a:rPr lang="en-US" altLang="zh-CN"/>
              <a:t>API</a:t>
            </a:r>
            <a:r>
              <a:rPr lang="zh-CN" altLang="en-US"/>
              <a:t>如下：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1675" y="2793767"/>
            <a:ext cx="8288985" cy="23645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75" y="5406514"/>
            <a:ext cx="5353976" cy="11496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827182" y="4256179"/>
            <a:ext cx="2169042" cy="27329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7" idx="2"/>
            <a:endCxn id="14" idx="0"/>
          </p:cNvCxnSpPr>
          <p:nvPr/>
        </p:nvCxnSpPr>
        <p:spPr>
          <a:xfrm flipH="1">
            <a:off x="3381153" y="4529470"/>
            <a:ext cx="2530550" cy="13168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047224" y="5846284"/>
            <a:ext cx="667858" cy="22751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119403" y="4256179"/>
            <a:ext cx="1307807" cy="273291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7" idx="2"/>
            <a:endCxn id="19" idx="0"/>
          </p:cNvCxnSpPr>
          <p:nvPr/>
        </p:nvCxnSpPr>
        <p:spPr>
          <a:xfrm flipH="1">
            <a:off x="5338517" y="4529470"/>
            <a:ext cx="2434790" cy="130117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617207" y="5830647"/>
            <a:ext cx="1442619" cy="253176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550389" y="4260414"/>
            <a:ext cx="1476113" cy="27329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>
            <a:stCxn id="23" idx="2"/>
            <a:endCxn id="25" idx="0"/>
          </p:cNvCxnSpPr>
          <p:nvPr/>
        </p:nvCxnSpPr>
        <p:spPr>
          <a:xfrm flipH="1">
            <a:off x="6832005" y="4533705"/>
            <a:ext cx="2456441" cy="129054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110695" y="5824249"/>
            <a:ext cx="1442619" cy="253176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7" grpId="0" animBg="1"/>
      <p:bldP spid="19" grpId="0" animBg="1"/>
      <p:bldP spid="23" grpId="0" animBg="1"/>
      <p:bldP spid="2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的分布式锁实现思路：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nx ex</a:t>
            </a:r>
            <a:r>
              <a:rPr lang="zh-CN" altLang="en-US" sz="1400"/>
              <a:t>获取锁，并设置过期时间，保存线程标示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释放锁时先判断线程标示是否与自己一致，一致则删除锁</a:t>
            </a:r>
            <a:endParaRPr lang="en-US" altLang="zh-CN" sz="1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特性：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nx</a:t>
            </a:r>
            <a:r>
              <a:rPr lang="zh-CN" altLang="en-US" sz="1400"/>
              <a:t>满足互斥性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ex</a:t>
            </a:r>
            <a:r>
              <a:rPr lang="zh-CN" altLang="en-US" sz="1400"/>
              <a:t>保证故障时锁依然能释放，避免死锁，提高安全性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Redis</a:t>
            </a:r>
            <a:r>
              <a:rPr lang="zh-CN" altLang="en-US" sz="1400"/>
              <a:t>集群保证高可用和高并发特性</a:t>
            </a:r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的分布式锁优化</a:t>
            </a:r>
            <a:endParaRPr lang="en-US" altLang="zh-CN" sz="24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setnx</a:t>
            </a:r>
            <a:r>
              <a:rPr lang="zh-CN" altLang="en-US">
                <a:solidFill>
                  <a:srgbClr val="49504F"/>
                </a:solidFill>
              </a:rPr>
              <a:t>实现的分布式锁存在下面的问题：</a:t>
            </a:r>
            <a:endParaRPr lang="en-US" altLang="zh-CN">
              <a:solidFill>
                <a:srgbClr val="49504F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48290" y="2276748"/>
            <a:ext cx="2296498" cy="2741239"/>
            <a:chOff x="1640910" y="2444536"/>
            <a:chExt cx="2296498" cy="2741239"/>
          </a:xfrm>
          <a:effectLst/>
        </p:grpSpPr>
        <p:grpSp>
          <p:nvGrpSpPr>
            <p:cNvPr id="21" name="组合 20"/>
            <p:cNvGrpSpPr/>
            <p:nvPr/>
          </p:nvGrpSpPr>
          <p:grpSpPr>
            <a:xfrm>
              <a:off x="1640910" y="2450369"/>
              <a:ext cx="2296498" cy="2735406"/>
              <a:chOff x="1640910" y="2450369"/>
              <a:chExt cx="2296498" cy="2735406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3569765" y="3963820"/>
                <a:ext cx="367643" cy="107754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127000" dist="88900" algn="l" rotWithShape="0">
                  <a:srgbClr val="0070C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tx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793631" y="3593367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tx2"/>
                    </a:solidFill>
                    <a:latin typeface="+mn-lt"/>
                    <a:ea typeface="+mn-ea"/>
                  </a:rPr>
                  <a:t>不可重入</a:t>
                </a:r>
                <a:endParaRPr lang="zh-CN" altLang="en-US" sz="1600" dirty="0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798000" y="3971304"/>
                <a:ext cx="1946031" cy="461665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同一个线程无法多次获取同一把锁</a:t>
                </a:r>
                <a:endParaRPr lang="zh-CN" altLang="en-US" sz="120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任意多边形: 形状 21"/>
            <p:cNvSpPr/>
            <p:nvPr/>
          </p:nvSpPr>
          <p:spPr>
            <a:xfrm>
              <a:off x="1640910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01</a:t>
              </a:r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526322" y="3614821"/>
            <a:ext cx="2306658" cy="2741239"/>
            <a:chOff x="5022285" y="2444536"/>
            <a:chExt cx="2306658" cy="2741239"/>
          </a:xfrm>
        </p:grpSpPr>
        <p:grpSp>
          <p:nvGrpSpPr>
            <p:cNvPr id="29" name="组合 28"/>
            <p:cNvGrpSpPr/>
            <p:nvPr/>
          </p:nvGrpSpPr>
          <p:grpSpPr>
            <a:xfrm>
              <a:off x="5022285" y="2450369"/>
              <a:ext cx="2306658" cy="2735406"/>
              <a:chOff x="1640910" y="2450369"/>
              <a:chExt cx="2306658" cy="2735406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AD2B26"/>
              </a:solidFill>
              <a:ln>
                <a:noFill/>
              </a:ln>
              <a:effectLst>
                <a:outerShdw blurRad="127000" dist="88900" algn="l" rotWithShape="0">
                  <a:srgbClr val="AD2B2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accent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768608" y="3529569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AD2B26"/>
                    </a:solidFill>
                  </a:rPr>
                  <a:t>不可重试</a:t>
                </a:r>
                <a:endParaRPr lang="zh-CN" altLang="en-US" sz="1600" dirty="0">
                  <a:solidFill>
                    <a:srgbClr val="AD2B26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791192" y="3843257"/>
                <a:ext cx="1946031" cy="620426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获取锁只尝试一次就返回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false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，没有重试机制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任意多边形: 形状 29"/>
            <p:cNvSpPr/>
            <p:nvPr/>
          </p:nvSpPr>
          <p:spPr>
            <a:xfrm>
              <a:off x="5022285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02</a:t>
              </a:r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314514" y="2278182"/>
            <a:ext cx="2306658" cy="2738370"/>
            <a:chOff x="8434078" y="2447405"/>
            <a:chExt cx="2306658" cy="2738370"/>
          </a:xfrm>
          <a:effectLst/>
        </p:grpSpPr>
        <p:grpSp>
          <p:nvGrpSpPr>
            <p:cNvPr id="36" name="组合 35"/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38" name="矩形: 圆角 37"/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127000" dist="88900" algn="l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: 圆角 38"/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793631" y="34213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</a:rPr>
                  <a:t>超时释放</a:t>
                </a:r>
                <a:endParaRPr lang="zh-CN" altLang="en-US" sz="1600" dirty="0">
                  <a:solidFill>
                    <a:schemeClr val="accent3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793631" y="3799303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锁超时释放虽然可以避免死锁，但如果是业务执行耗时较长，也会导致锁释放，存在安全隐患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任意多边形: 形状 36"/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03</a:t>
              </a:r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102705" y="3616255"/>
            <a:ext cx="2306658" cy="2738370"/>
            <a:chOff x="8434078" y="2447405"/>
            <a:chExt cx="2306658" cy="2738370"/>
          </a:xfrm>
        </p:grpSpPr>
        <p:grpSp>
          <p:nvGrpSpPr>
            <p:cNvPr id="43" name="组合 42"/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45" name="矩形: 圆角 44"/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127000" dist="88900" algn="l" rotWithShape="0">
                  <a:schemeClr val="accent4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: 圆角 45"/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rgbClr val="7030A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793631" y="3377887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accent4">
                        <a:lumMod val="75000"/>
                      </a:schemeClr>
                    </a:solidFill>
                    <a:latin typeface="+mn-lt"/>
                    <a:ea typeface="+mn-ea"/>
                  </a:rPr>
                  <a:t>主从一致性</a:t>
                </a:r>
                <a:endParaRPr lang="zh-CN" altLang="en-US" sz="1600" dirty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793631" y="3755824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如果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Redis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提供了主从集群，主从同步存在延迟，当主宕机时，如果从并同步主中的锁数据，则会出现锁实现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任意多边形: 形状 43"/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04</a:t>
              </a:r>
              <a:endParaRPr lang="zh-CN" altLang="en-US"/>
            </a:p>
          </p:txBody>
        </p:sp>
      </p:grpSp>
      <p:pic>
        <p:nvPicPr>
          <p:cNvPr id="3" name="幻灯片缩放定位 2">
            <a:hlinkClick r:id="rId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75" y="5768450"/>
            <a:ext cx="538935" cy="303151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7" name="幻灯片缩放定位 6">
            <a:hlinkClick r:id="rId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270" y="5761090"/>
            <a:ext cx="600902" cy="338008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/>
              <a:t>Redisson</a:t>
            </a:r>
            <a:endParaRPr lang="en-US" altLang="zh-CN" sz="24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en-US" altLang="zh-CN">
                <a:solidFill>
                  <a:srgbClr val="49504F"/>
                </a:solidFill>
              </a:rPr>
              <a:t>Redisson</a:t>
            </a:r>
            <a:r>
              <a:rPr lang="zh-CN" altLang="en-US">
                <a:solidFill>
                  <a:srgbClr val="49504F"/>
                </a:solidFill>
              </a:rPr>
              <a:t>是一个在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的基础上实现的</a:t>
            </a:r>
            <a:r>
              <a:rPr lang="en-US" altLang="zh-CN">
                <a:solidFill>
                  <a:srgbClr val="49504F"/>
                </a:solidFill>
              </a:rPr>
              <a:t>Java</a:t>
            </a:r>
            <a:r>
              <a:rPr lang="zh-CN" altLang="en-US">
                <a:solidFill>
                  <a:srgbClr val="49504F"/>
                </a:solidFill>
              </a:rPr>
              <a:t>驻内存数据网格（</a:t>
            </a:r>
            <a:r>
              <a:rPr lang="en-US" altLang="zh-CN">
                <a:solidFill>
                  <a:srgbClr val="49504F"/>
                </a:solidFill>
              </a:rPr>
              <a:t>In-Memory Data Grid</a:t>
            </a:r>
            <a:r>
              <a:rPr lang="zh-CN" altLang="en-US">
                <a:solidFill>
                  <a:srgbClr val="49504F"/>
                </a:solidFill>
              </a:rPr>
              <a:t>）。它不仅提供了一系列的分布式的</a:t>
            </a:r>
            <a:r>
              <a:rPr lang="en-US" altLang="zh-CN">
                <a:solidFill>
                  <a:srgbClr val="49504F"/>
                </a:solidFill>
              </a:rPr>
              <a:t>Java</a:t>
            </a:r>
            <a:r>
              <a:rPr lang="zh-CN" altLang="en-US">
                <a:solidFill>
                  <a:srgbClr val="49504F"/>
                </a:solidFill>
              </a:rPr>
              <a:t>常用对象，还提供了许多分布式服务，其中就包含了各种分布式锁的实现。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r>
              <a:rPr lang="zh-CN" altLang="en-US">
                <a:solidFill>
                  <a:srgbClr val="49504F"/>
                </a:solidFill>
              </a:rPr>
              <a:t>官网地址：</a:t>
            </a:r>
            <a:r>
              <a:rPr lang="en-US" altLang="zh-CN">
                <a:solidFill>
                  <a:srgbClr val="49504F"/>
                </a:solidFill>
              </a:rPr>
              <a:t> </a:t>
            </a:r>
            <a:r>
              <a:rPr lang="en-US" altLang="zh-CN">
                <a:solidFill>
                  <a:srgbClr val="49504F"/>
                </a:solidFill>
                <a:hlinkClick r:id="rId1"/>
              </a:rPr>
              <a:t>https://redisson.org</a:t>
            </a:r>
            <a:endParaRPr lang="en-US" altLang="zh-CN">
              <a:solidFill>
                <a:srgbClr val="49504F"/>
              </a:solidFill>
            </a:endParaRPr>
          </a:p>
          <a:p>
            <a:r>
              <a:rPr lang="en-US" altLang="zh-CN">
                <a:solidFill>
                  <a:srgbClr val="49504F"/>
                </a:solidFill>
              </a:rPr>
              <a:t>GitHub</a:t>
            </a:r>
            <a:r>
              <a:rPr lang="zh-CN" altLang="en-US">
                <a:solidFill>
                  <a:srgbClr val="49504F"/>
                </a:solidFill>
              </a:rPr>
              <a:t>地址：</a:t>
            </a:r>
            <a:r>
              <a:rPr lang="en-US" altLang="zh-CN">
                <a:solidFill>
                  <a:srgbClr val="49504F"/>
                </a:solidFill>
              </a:rPr>
              <a:t> </a:t>
            </a:r>
            <a:r>
              <a:rPr lang="en-US" altLang="zh-CN">
                <a:solidFill>
                  <a:srgbClr val="49504F"/>
                </a:solidFill>
                <a:hlinkClick r:id="rId2"/>
              </a:rPr>
              <a:t>https://github.com/redisson/redisson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79" y="2513998"/>
            <a:ext cx="6923809" cy="2971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comb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入门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引入依赖：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配置</a:t>
            </a:r>
            <a:r>
              <a:rPr lang="en-US" altLang="zh-CN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客户端：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77900" y="2107997"/>
            <a:ext cx="5791200" cy="109260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&gt;org.redisson&lt;/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&gt;redisson&lt;/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version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&gt;3.13.6&lt;/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version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77900" y="3684397"/>
            <a:ext cx="10023898" cy="2492990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@Configuration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public class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RedisConfig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@Bean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RedissonClient redissonClient()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// 配置类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Config config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Config();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// 添加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redis地址，这里添加了单点的地址，也可以使用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config.useClusterServers()添加集群地址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config.useSingleServer().setAddress(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"redis://192.168.150.101:6379"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</a:t>
            </a:r>
            <a:r>
              <a:rPr lang="en-US" altLang="zh-CN" sz="13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.setPassowrd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en-US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123321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lang="en-US" altLang="zh-CN" sz="13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// 创建客户端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create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(config);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入门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使用</a:t>
            </a:r>
            <a:r>
              <a:rPr lang="en-US" altLang="zh-CN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的分布式锁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90600" y="2130013"/>
            <a:ext cx="8267700" cy="3893374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@Resource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private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RedissonClient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redissonClient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@Test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testRedisson()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throws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InterruptedException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// 获取锁（可重入），指定锁的名称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RLock lock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redissonClient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.getLock(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"anyLock"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// 尝试获取锁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，参数分别是：获取锁的最大等待时间（期间会重试），锁自动释放时间，时间单位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boolean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isLock = lock.tryLock(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TimeUnit.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SECONDS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// 判断释放获取成功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(isLock){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try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System.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out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.println(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执行业务"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}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finally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// 释放锁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lock.unlock();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: 圆角 59"/>
          <p:cNvSpPr/>
          <p:nvPr/>
        </p:nvSpPr>
        <p:spPr>
          <a:xfrm>
            <a:off x="7893917" y="1490201"/>
            <a:ext cx="3767637" cy="5016616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可重入锁原理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30446" y="1587001"/>
            <a:ext cx="3775739" cy="510139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50" i="1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// </a:t>
            </a:r>
            <a:r>
              <a:rPr lang="zh-CN" altLang="zh-CN" sz="1050" i="1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创建锁对象</a:t>
            </a:r>
            <a:br>
              <a:rPr lang="zh-CN" altLang="zh-CN" sz="1050" i="1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zh-CN" altLang="zh-CN" sz="10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RLock lock = </a:t>
            </a:r>
            <a:r>
              <a:rPr lang="zh-CN" altLang="zh-CN" sz="1050" b="1">
                <a:solidFill>
                  <a:srgbClr val="660E7A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redissonClient</a:t>
            </a:r>
            <a:r>
              <a:rPr lang="zh-CN" altLang="zh-CN" sz="10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.getLock(</a:t>
            </a:r>
            <a:r>
              <a:rPr lang="zh-CN" altLang="zh-CN" sz="1050" b="1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"lock"</a:t>
            </a:r>
            <a:r>
              <a:rPr lang="zh-CN" altLang="zh-CN" sz="10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endParaRPr lang="zh-CN" altLang="zh-CN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@Test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method1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() 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"获取锁失败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en-US" altLang="zh-CN" sz="10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info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获取锁成功，1"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释放锁，1"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"获取锁失败</a:t>
            </a:r>
            <a:r>
              <a:rPr lang="en-US" altLang="zh-CN" sz="1050" b="1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2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获取锁成功，2"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释放锁，2"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17" name="表格 17"/>
          <p:cNvGraphicFramePr>
            <a:graphicFrameLocks noGrp="1"/>
          </p:cNvGraphicFramePr>
          <p:nvPr/>
        </p:nvGraphicFramePr>
        <p:xfrm>
          <a:off x="4942386" y="1903354"/>
          <a:ext cx="2235790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17895"/>
                <a:gridCol w="1117895"/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KEY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AD2B26"/>
                    </a:solidFill>
                  </a:tcPr>
                </a:tc>
              </a:tr>
              <a:tr h="277695"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942386" y="2224239"/>
            <a:ext cx="1117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60281" y="2224239"/>
            <a:ext cx="1117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thread1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721912" y="1673177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8562693" y="2286298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尝试获取锁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接箭头连接符 38"/>
          <p:cNvCxnSpPr>
            <a:stCxn id="37" idx="4"/>
            <a:endCxn id="38" idx="0"/>
          </p:cNvCxnSpPr>
          <p:nvPr/>
        </p:nvCxnSpPr>
        <p:spPr>
          <a:xfrm>
            <a:off x="8927614" y="1907381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菱形 39"/>
          <p:cNvSpPr/>
          <p:nvPr/>
        </p:nvSpPr>
        <p:spPr>
          <a:xfrm>
            <a:off x="8348389" y="306532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判断结果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508340" y="3051003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nil</a:t>
            </a:r>
            <a:endParaRPr lang="en-US" altLang="zh-CN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2" name="直接箭头连接符 41"/>
          <p:cNvCxnSpPr>
            <a:stCxn id="40" idx="2"/>
            <a:endCxn id="44" idx="0"/>
          </p:cNvCxnSpPr>
          <p:nvPr/>
        </p:nvCxnSpPr>
        <p:spPr>
          <a:xfrm>
            <a:off x="8928365" y="3544513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937656" y="357149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8546981" y="397601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获取锁成功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5" name="直接箭头连接符 44"/>
          <p:cNvCxnSpPr>
            <a:stCxn id="44" idx="2"/>
            <a:endCxn id="47" idx="0"/>
          </p:cNvCxnSpPr>
          <p:nvPr/>
        </p:nvCxnSpPr>
        <p:spPr>
          <a:xfrm flipH="1">
            <a:off x="8929503" y="4376126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8" idx="2"/>
            <a:endCxn id="40" idx="0"/>
          </p:cNvCxnSpPr>
          <p:nvPr/>
        </p:nvCxnSpPr>
        <p:spPr>
          <a:xfrm>
            <a:off x="8927615" y="2686408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: 圆角 46"/>
          <p:cNvSpPr/>
          <p:nvPr/>
        </p:nvSpPr>
        <p:spPr>
          <a:xfrm>
            <a:off x="8535011" y="4807629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10763462" y="5662813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9" name="直接箭头连接符 48"/>
          <p:cNvCxnSpPr>
            <a:stCxn id="47" idx="2"/>
            <a:endCxn id="56" idx="0"/>
          </p:cNvCxnSpPr>
          <p:nvPr/>
        </p:nvCxnSpPr>
        <p:spPr>
          <a:xfrm>
            <a:off x="8929503" y="5207739"/>
            <a:ext cx="7419" cy="3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: 圆角 49"/>
          <p:cNvSpPr/>
          <p:nvPr/>
        </p:nvSpPr>
        <p:spPr>
          <a:xfrm>
            <a:off x="10642042" y="3104864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获取锁失败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" name="直接箭头连接符 50"/>
          <p:cNvCxnSpPr>
            <a:stCxn id="40" idx="3"/>
            <a:endCxn id="50" idx="1"/>
          </p:cNvCxnSpPr>
          <p:nvPr/>
        </p:nvCxnSpPr>
        <p:spPr>
          <a:xfrm>
            <a:off x="9508340" y="3304919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: 圆角 51"/>
          <p:cNvSpPr/>
          <p:nvPr/>
        </p:nvSpPr>
        <p:spPr>
          <a:xfrm>
            <a:off x="8258865" y="3825410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765867" y="4180857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10711051" y="4431779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5" name="直接箭头连接符 54"/>
          <p:cNvCxnSpPr>
            <a:stCxn id="52" idx="3"/>
            <a:endCxn id="54" idx="1"/>
          </p:cNvCxnSpPr>
          <p:nvPr/>
        </p:nvCxnSpPr>
        <p:spPr>
          <a:xfrm flipV="1">
            <a:off x="9576009" y="4591877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菱形 55"/>
          <p:cNvSpPr/>
          <p:nvPr/>
        </p:nvSpPr>
        <p:spPr>
          <a:xfrm>
            <a:off x="8238627" y="5583317"/>
            <a:ext cx="1396589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判断锁标示是否是自己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7" name="直接箭头连接符 56"/>
          <p:cNvCxnSpPr>
            <a:stCxn id="56" idx="3"/>
            <a:endCxn id="48" idx="1"/>
          </p:cNvCxnSpPr>
          <p:nvPr/>
        </p:nvCxnSpPr>
        <p:spPr>
          <a:xfrm>
            <a:off x="9635216" y="5822911"/>
            <a:ext cx="1128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9325360" y="2115530"/>
            <a:ext cx="1216192" cy="26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存入线程标示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006492" y="556183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955" y="2350604"/>
            <a:ext cx="2258125" cy="2808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957" y="6038931"/>
            <a:ext cx="1324291" cy="338956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5" grpId="0" animBg="1"/>
      <p:bldP spid="18" grpId="0"/>
      <p:bldP spid="19" grpId="0"/>
      <p:bldP spid="37" grpId="0" animBg="1"/>
      <p:bldP spid="38" grpId="0" animBg="1"/>
      <p:bldP spid="40" grpId="0" animBg="1"/>
      <p:bldP spid="41" grpId="0"/>
      <p:bldP spid="43" grpId="0"/>
      <p:bldP spid="44" grpId="0" animBg="1"/>
      <p:bldP spid="47" grpId="0" animBg="1"/>
      <p:bldP spid="48" grpId="0" animBg="1"/>
      <p:bldP spid="50" grpId="0" animBg="1"/>
      <p:bldP spid="52" grpId="0" animBg="1"/>
      <p:bldP spid="53" grpId="0"/>
      <p:bldP spid="54" grpId="0" animBg="1"/>
      <p:bldP spid="56" grpId="0" animBg="1"/>
      <p:bldP spid="58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基于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实现登录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7" name="文本占位符 1"/>
          <p:cNvSpPr txBox="1"/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/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可重入锁原理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30446" y="1587001"/>
            <a:ext cx="3775739" cy="510139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50" i="1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// </a:t>
            </a:r>
            <a:r>
              <a:rPr lang="zh-CN" altLang="zh-CN" sz="1050" i="1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创建锁对象</a:t>
            </a:r>
            <a:br>
              <a:rPr lang="zh-CN" altLang="zh-CN" sz="1050" i="1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zh-CN" altLang="zh-CN" sz="10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RLock lock = </a:t>
            </a:r>
            <a:r>
              <a:rPr lang="zh-CN" altLang="zh-CN" sz="1050" b="1">
                <a:solidFill>
                  <a:srgbClr val="660E7A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redissonClient</a:t>
            </a:r>
            <a:r>
              <a:rPr lang="zh-CN" altLang="zh-CN" sz="10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.getLock(</a:t>
            </a:r>
            <a:r>
              <a:rPr lang="zh-CN" altLang="zh-CN" sz="1050" b="1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"lock"</a:t>
            </a:r>
            <a:r>
              <a:rPr lang="zh-CN" altLang="zh-CN" sz="10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endParaRPr lang="zh-CN" altLang="zh-CN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@Test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method1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() 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"获取锁失败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en-US" altLang="zh-CN" sz="10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info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获取锁成功，1"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释放锁，1"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"获取锁失败</a:t>
            </a:r>
            <a:r>
              <a:rPr lang="en-US" altLang="zh-CN" sz="1050" b="1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2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获取锁成功，2"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释放锁，2"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4494066" y="3285159"/>
          <a:ext cx="2736738" cy="12504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37315"/>
                <a:gridCol w="1040339"/>
                <a:gridCol w="759084"/>
              </a:tblGrid>
              <a:tr h="26886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KEY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cPr/>
                </a:tc>
              </a:tr>
              <a:tr h="359708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field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4486939" y="4125827"/>
            <a:ext cx="925105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585188" y="4125827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thread1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32797" y="4112104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30746" y="4125827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30746" y="4112103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接箭头连接符 38"/>
          <p:cNvCxnSpPr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/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设置锁有效期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6" name="直接箭头连接符 45"/>
          <p:cNvCxnSpPr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/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获取锁失败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锁已释放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菱形 60"/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判断锁是否存在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" name="菱形 65"/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判断锁标示是否是自己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9" name="连接符: 肘形 28"/>
          <p:cNvCxnSpPr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/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9" name="直接箭头连接符 118"/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/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锁计数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+1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24" name="连接符: 肘形 123"/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/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" name="菱形 132"/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判断锁是否是自己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5" name="直接箭头连接符 134"/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/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4" name="矩形: 圆角 143"/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锁计数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-1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7" name="菱形 146"/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1" name="连接符: 肘形 150"/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/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/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获取锁并添加线程标示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2" name="直接箭头连接符 161"/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/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5" name="矩形: 圆角 174"/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重置锁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有效期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7" name="连接符: 肘形 176"/>
          <p:cNvCxnSpPr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7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7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  <p:bldP spid="23" grpId="2"/>
      <p:bldP spid="23" grpId="3"/>
      <p:bldP spid="24" grpId="0"/>
      <p:bldP spid="24" grpId="1"/>
      <p:bldP spid="24" grpId="2"/>
      <p:bldP spid="24" grpId="3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37" grpId="0" animBg="1"/>
      <p:bldP spid="44" grpId="0" animBg="1"/>
      <p:bldP spid="48" grpId="0" animBg="1"/>
      <p:bldP spid="50" grpId="0" animBg="1"/>
      <p:bldP spid="54" grpId="0" animBg="1"/>
      <p:bldP spid="61" grpId="0" animBg="1"/>
      <p:bldP spid="62" grpId="0"/>
      <p:bldP spid="63" grpId="0"/>
      <p:bldP spid="66" grpId="0" animBg="1"/>
      <p:bldP spid="115" grpId="0"/>
      <p:bldP spid="116" grpId="0"/>
      <p:bldP spid="122" grpId="0" animBg="1"/>
      <p:bldP spid="132" grpId="0" animBg="1"/>
      <p:bldP spid="133" grpId="0" animBg="1"/>
      <p:bldP spid="142" grpId="0"/>
      <p:bldP spid="143" grpId="0"/>
      <p:bldP spid="144" grpId="0" animBg="1"/>
      <p:bldP spid="147" grpId="0" animBg="1"/>
      <p:bldP spid="157" grpId="0" animBg="1"/>
      <p:bldP spid="173" grpId="0"/>
      <p:bldP spid="174" grpId="0"/>
      <p:bldP spid="17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/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可重入锁原理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接箭头连接符 38"/>
          <p:cNvCxnSpPr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/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设置锁有效期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6" name="直接箭头连接符 45"/>
          <p:cNvCxnSpPr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/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获取锁失败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锁已释放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菱形 60"/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判断锁是否存在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" name="菱形 65"/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判断锁标示是否是自己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9" name="连接符: 肘形 28"/>
          <p:cNvCxnSpPr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/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9" name="直接箭头连接符 118"/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/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锁计数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+1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24" name="连接符: 肘形 123"/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/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" name="菱形 132"/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判断锁是否是自己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5" name="直接箭头连接符 134"/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/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4" name="矩形: 圆角 143"/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锁计数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-1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7" name="菱形 146"/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1" name="连接符: 肘形 150"/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/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/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获取锁并添加线程标示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2" name="直接箭头连接符 161"/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/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5" name="矩形: 圆角 174"/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重置锁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有效期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7" name="连接符: 肘形 176"/>
          <p:cNvCxnSpPr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4554" y="2143691"/>
            <a:ext cx="5181289" cy="4510402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锁的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线程唯一标识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releaseTime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锁的自动释放时间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then</a:t>
            </a:r>
            <a:endParaRPr kumimoji="0" lang="en-US" altLang="zh-CN" sz="12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200" b="1">
                <a:solidFill>
                  <a:srgbClr val="00008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不存在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获取锁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'hset'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'1'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 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设置有效期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锁已经存在，判断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threadId是否是自己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'hexists'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then</a:t>
            </a:r>
            <a:endParaRPr kumimoji="0" lang="en-US" altLang="zh-CN" sz="12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200" b="1">
                <a:solidFill>
                  <a:srgbClr val="00008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不存在,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获取锁，重入次数+1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'hincrby'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'1'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 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设置有效期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代码走到这里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,说明获取锁的不是自己，获取锁失败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1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获取锁的</a:t>
            </a:r>
            <a:r>
              <a:rPr lang="en-US" altLang="zh-CN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Lua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脚本：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52" name="表格 51"/>
          <p:cNvGraphicFramePr>
            <a:graphicFrameLocks noGrp="1"/>
          </p:cNvGraphicFramePr>
          <p:nvPr/>
        </p:nvGraphicFramePr>
        <p:xfrm>
          <a:off x="4575880" y="991802"/>
          <a:ext cx="2736738" cy="13875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05785"/>
                <a:gridCol w="871869"/>
                <a:gridCol w="759084"/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KEY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cPr/>
                </a:tc>
              </a:tr>
              <a:tr h="416031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field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3" name="文本框 52"/>
          <p:cNvSpPr txBox="1"/>
          <p:nvPr/>
        </p:nvSpPr>
        <p:spPr>
          <a:xfrm>
            <a:off x="4575878" y="2000065"/>
            <a:ext cx="1096198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674127" y="1986341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thread1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521736" y="1972618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/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可重入锁原理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接箭头连接符 38"/>
          <p:cNvCxnSpPr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/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设置锁有效期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6" name="直接箭头连接符 45"/>
          <p:cNvCxnSpPr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/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获取锁失败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锁已释放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菱形 60"/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判断锁是否存在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" name="菱形 65"/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判断锁标示是否是自己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9" name="连接符: 肘形 28"/>
          <p:cNvCxnSpPr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/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9" name="直接箭头连接符 118"/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/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锁计数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+1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24" name="连接符: 肘形 123"/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/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" name="菱形 132"/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判断锁是否是自己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5" name="直接箭头连接符 134"/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/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4" name="矩形: 圆角 143"/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锁计数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-1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7" name="菱形 146"/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1" name="连接符: 肘形 150"/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/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/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获取锁并添加线程标示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2" name="直接箭头连接符 161"/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/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5" name="矩形: 圆角 174"/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重置锁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有效期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7" name="连接符: 肘形 176"/>
          <p:cNvCxnSpPr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4554" y="2254490"/>
            <a:ext cx="5350447" cy="406476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锁的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线程唯一标识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releaseTime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锁的自动释放时间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判断当前锁是否还是被自己持有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'HEXISTS'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then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如果已经不是自己，则直接返回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是自己的锁，则重入次数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-1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count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'HINCRBY'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-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判断是否重入次数是否已经为0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count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then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大于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0说明不能释放锁，重置有效期然后返回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else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 等于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0说明可以释放锁，直接删除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'DEL'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1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释放锁的</a:t>
            </a:r>
            <a:r>
              <a:rPr lang="en-US" altLang="zh-CN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Lua</a:t>
            </a:r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脚本：</a:t>
            </a:r>
            <a:endParaRPr lang="en-US" altLang="zh-CN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52" name="表格 51"/>
          <p:cNvGraphicFramePr>
            <a:graphicFrameLocks noGrp="1"/>
          </p:cNvGraphicFramePr>
          <p:nvPr/>
        </p:nvGraphicFramePr>
        <p:xfrm>
          <a:off x="4575880" y="991802"/>
          <a:ext cx="2736738" cy="13875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05785"/>
                <a:gridCol w="871869"/>
                <a:gridCol w="759084"/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KEY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cPr/>
                </a:tc>
              </a:tr>
              <a:tr h="416031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field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3" name="文本框 52"/>
          <p:cNvSpPr txBox="1"/>
          <p:nvPr/>
        </p:nvSpPr>
        <p:spPr>
          <a:xfrm>
            <a:off x="4575878" y="2000065"/>
            <a:ext cx="1096198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lock:order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674127" y="1986341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thread1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521736" y="1972618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分布式锁原理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256834" y="17902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9" name="直接箭头连接符 48"/>
          <p:cNvCxnSpPr>
            <a:stCxn id="47" idx="4"/>
            <a:endCxn id="67" idx="0"/>
          </p:cNvCxnSpPr>
          <p:nvPr/>
        </p:nvCxnSpPr>
        <p:spPr>
          <a:xfrm flipH="1">
            <a:off x="1462535" y="2024472"/>
            <a:ext cx="1" cy="40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: 圆角 66"/>
          <p:cNvSpPr/>
          <p:nvPr/>
        </p:nvSpPr>
        <p:spPr>
          <a:xfrm>
            <a:off x="1078874" y="242817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尝试获取锁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8" name="菱形 67"/>
          <p:cNvSpPr/>
          <p:nvPr/>
        </p:nvSpPr>
        <p:spPr>
          <a:xfrm>
            <a:off x="792298" y="3218496"/>
            <a:ext cx="1345485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ttl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是否为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null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7" name="直接箭头连接符 6"/>
          <p:cNvCxnSpPr>
            <a:stCxn id="67" idx="2"/>
            <a:endCxn id="68" idx="0"/>
          </p:cNvCxnSpPr>
          <p:nvPr/>
        </p:nvCxnSpPr>
        <p:spPr>
          <a:xfrm>
            <a:off x="1462535" y="2828287"/>
            <a:ext cx="2506" cy="39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8" idx="2"/>
            <a:endCxn id="81" idx="0"/>
          </p:cNvCxnSpPr>
          <p:nvPr/>
        </p:nvCxnSpPr>
        <p:spPr>
          <a:xfrm flipH="1">
            <a:off x="1459253" y="3697684"/>
            <a:ext cx="5788" cy="53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1462534" y="379899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3" name="直接箭头连接符 72"/>
          <p:cNvCxnSpPr>
            <a:stCxn id="81" idx="2"/>
            <a:endCxn id="75" idx="0"/>
          </p:cNvCxnSpPr>
          <p:nvPr/>
        </p:nvCxnSpPr>
        <p:spPr>
          <a:xfrm>
            <a:off x="1459253" y="4712926"/>
            <a:ext cx="3282" cy="46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1490184" y="474931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矩形: 圆角 74"/>
          <p:cNvSpPr/>
          <p:nvPr/>
        </p:nvSpPr>
        <p:spPr>
          <a:xfrm>
            <a:off x="1078874" y="518074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true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256834" y="5976170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箭头连接符 17"/>
          <p:cNvCxnSpPr>
            <a:stCxn id="75" idx="2"/>
            <a:endCxn id="77" idx="0"/>
          </p:cNvCxnSpPr>
          <p:nvPr/>
        </p:nvCxnSpPr>
        <p:spPr>
          <a:xfrm>
            <a:off x="1462535" y="5580858"/>
            <a:ext cx="1" cy="39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79"/>
          <p:cNvSpPr/>
          <p:nvPr/>
        </p:nvSpPr>
        <p:spPr>
          <a:xfrm>
            <a:off x="2719356" y="4273277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开启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watchDog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1" name="菱形 80"/>
          <p:cNvSpPr/>
          <p:nvPr/>
        </p:nvSpPr>
        <p:spPr>
          <a:xfrm>
            <a:off x="711199" y="4233738"/>
            <a:ext cx="1496107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leaseTime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是否为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-1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88" name="直接箭头连接符 87"/>
          <p:cNvCxnSpPr>
            <a:stCxn id="81" idx="3"/>
            <a:endCxn id="80" idx="1"/>
          </p:cNvCxnSpPr>
          <p:nvPr/>
        </p:nvCxnSpPr>
        <p:spPr>
          <a:xfrm>
            <a:off x="2207306" y="4473332"/>
            <a:ext cx="51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2303408" y="451354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连接符: 肘形 27"/>
          <p:cNvCxnSpPr>
            <a:stCxn id="80" idx="2"/>
            <a:endCxn id="75" idx="3"/>
          </p:cNvCxnSpPr>
          <p:nvPr/>
        </p:nvCxnSpPr>
        <p:spPr>
          <a:xfrm rot="5400000">
            <a:off x="2120898" y="4398684"/>
            <a:ext cx="707416" cy="1256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68" idx="3"/>
            <a:endCxn id="100" idx="1"/>
          </p:cNvCxnSpPr>
          <p:nvPr/>
        </p:nvCxnSpPr>
        <p:spPr>
          <a:xfrm flipV="1">
            <a:off x="2137783" y="3458089"/>
            <a:ext cx="8976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>
            <a:off x="2069504" y="3210291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菱形 99"/>
          <p:cNvSpPr/>
          <p:nvPr/>
        </p:nvSpPr>
        <p:spPr>
          <a:xfrm>
            <a:off x="3035472" y="3167837"/>
            <a:ext cx="1748757" cy="580503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判断剩余等待时间是否大于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20" name="直接箭头连接符 119"/>
          <p:cNvCxnSpPr>
            <a:stCxn id="100" idx="2"/>
            <a:endCxn id="123" idx="0"/>
          </p:cNvCxnSpPr>
          <p:nvPr/>
        </p:nvCxnSpPr>
        <p:spPr>
          <a:xfrm flipH="1">
            <a:off x="3906611" y="3748340"/>
            <a:ext cx="3240" cy="141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3899086" y="379899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3" name="矩形: 圆角 122"/>
          <p:cNvSpPr/>
          <p:nvPr/>
        </p:nvSpPr>
        <p:spPr>
          <a:xfrm>
            <a:off x="3522950" y="516174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false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26" name="连接符: 肘形 125"/>
          <p:cNvCxnSpPr>
            <a:stCxn id="123" idx="2"/>
            <a:endCxn id="77" idx="6"/>
          </p:cNvCxnSpPr>
          <p:nvPr/>
        </p:nvCxnSpPr>
        <p:spPr>
          <a:xfrm rot="5400000">
            <a:off x="2518438" y="4711654"/>
            <a:ext cx="537972" cy="22383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100" idx="3"/>
            <a:endCxn id="134" idx="1"/>
          </p:cNvCxnSpPr>
          <p:nvPr/>
        </p:nvCxnSpPr>
        <p:spPr>
          <a:xfrm>
            <a:off x="4784229" y="3458089"/>
            <a:ext cx="721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矩形: 圆角 133"/>
          <p:cNvSpPr/>
          <p:nvPr/>
        </p:nvSpPr>
        <p:spPr>
          <a:xfrm>
            <a:off x="5506084" y="3258034"/>
            <a:ext cx="921746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订阅并等待释放锁的信号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4836211" y="321849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8" name="直接箭头连接符 137"/>
          <p:cNvCxnSpPr>
            <a:stCxn id="134" idx="2"/>
            <a:endCxn id="140" idx="0"/>
          </p:cNvCxnSpPr>
          <p:nvPr/>
        </p:nvCxnSpPr>
        <p:spPr>
          <a:xfrm>
            <a:off x="5966957" y="3658144"/>
            <a:ext cx="0" cy="96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菱形 139"/>
          <p:cNvSpPr/>
          <p:nvPr/>
        </p:nvSpPr>
        <p:spPr>
          <a:xfrm>
            <a:off x="5218903" y="4620002"/>
            <a:ext cx="149610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判断等待时间是否超时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1" name="连接符: 肘形 140"/>
          <p:cNvCxnSpPr>
            <a:stCxn id="140" idx="1"/>
            <a:endCxn id="123" idx="3"/>
          </p:cNvCxnSpPr>
          <p:nvPr/>
        </p:nvCxnSpPr>
        <p:spPr>
          <a:xfrm rot="10800000" flipV="1">
            <a:off x="4290271" y="4859596"/>
            <a:ext cx="928632" cy="5022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文本框 144"/>
          <p:cNvSpPr txBox="1"/>
          <p:nvPr/>
        </p:nvSpPr>
        <p:spPr>
          <a:xfrm>
            <a:off x="4834205" y="456771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6645954" y="458802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10131904" y="1787767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4" name="直接箭头连接符 213"/>
          <p:cNvCxnSpPr>
            <a:stCxn id="213" idx="4"/>
            <a:endCxn id="215" idx="0"/>
          </p:cNvCxnSpPr>
          <p:nvPr/>
        </p:nvCxnSpPr>
        <p:spPr>
          <a:xfrm flipH="1">
            <a:off x="10337605" y="2021971"/>
            <a:ext cx="1" cy="42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矩形: 圆角 214"/>
          <p:cNvSpPr/>
          <p:nvPr/>
        </p:nvSpPr>
        <p:spPr>
          <a:xfrm>
            <a:off x="9953944" y="244264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尝试释放锁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菱形 216"/>
          <p:cNvSpPr/>
          <p:nvPr/>
        </p:nvSpPr>
        <p:spPr>
          <a:xfrm>
            <a:off x="9743455" y="3280966"/>
            <a:ext cx="1188300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判断是否成功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8" name="直接箭头连接符 217"/>
          <p:cNvCxnSpPr>
            <a:stCxn id="215" idx="2"/>
            <a:endCxn id="217" idx="0"/>
          </p:cNvCxnSpPr>
          <p:nvPr/>
        </p:nvCxnSpPr>
        <p:spPr>
          <a:xfrm>
            <a:off x="10337605" y="2842753"/>
            <a:ext cx="0" cy="43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箭头连接符 225"/>
          <p:cNvCxnSpPr>
            <a:stCxn id="217" idx="2"/>
            <a:endCxn id="228" idx="0"/>
          </p:cNvCxnSpPr>
          <p:nvPr/>
        </p:nvCxnSpPr>
        <p:spPr>
          <a:xfrm>
            <a:off x="10337605" y="3760154"/>
            <a:ext cx="8199" cy="53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文本框 226"/>
          <p:cNvSpPr txBox="1"/>
          <p:nvPr/>
        </p:nvSpPr>
        <p:spPr>
          <a:xfrm>
            <a:off x="10373453" y="3858932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8" name="矩形: 圆角 227"/>
          <p:cNvSpPr/>
          <p:nvPr/>
        </p:nvSpPr>
        <p:spPr>
          <a:xfrm>
            <a:off x="9962143" y="429036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记录异常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9" name="椭圆 228"/>
          <p:cNvSpPr/>
          <p:nvPr/>
        </p:nvSpPr>
        <p:spPr>
          <a:xfrm>
            <a:off x="10140103" y="508578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30" name="直接箭头连接符 229"/>
          <p:cNvCxnSpPr>
            <a:stCxn id="228" idx="2"/>
            <a:endCxn id="229" idx="0"/>
          </p:cNvCxnSpPr>
          <p:nvPr/>
        </p:nvCxnSpPr>
        <p:spPr>
          <a:xfrm>
            <a:off x="10345804" y="4690473"/>
            <a:ext cx="1" cy="39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" name="矩形: 圆角 232"/>
          <p:cNvSpPr/>
          <p:nvPr/>
        </p:nvSpPr>
        <p:spPr>
          <a:xfrm>
            <a:off x="8266126" y="332050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发送释放锁消息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35" name="直接箭头连接符 234"/>
          <p:cNvCxnSpPr>
            <a:stCxn id="217" idx="1"/>
            <a:endCxn id="233" idx="3"/>
          </p:cNvCxnSpPr>
          <p:nvPr/>
        </p:nvCxnSpPr>
        <p:spPr>
          <a:xfrm flipH="1">
            <a:off x="9033447" y="3520560"/>
            <a:ext cx="710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连接符: 肘形 236"/>
          <p:cNvCxnSpPr>
            <a:stCxn id="104" idx="2"/>
            <a:endCxn id="229" idx="2"/>
          </p:cNvCxnSpPr>
          <p:nvPr/>
        </p:nvCxnSpPr>
        <p:spPr>
          <a:xfrm rot="16200000" flipH="1">
            <a:off x="9050467" y="4119806"/>
            <a:ext cx="688956" cy="1490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连接符: 肘形 238"/>
          <p:cNvCxnSpPr>
            <a:stCxn id="233" idx="0"/>
            <a:endCxn id="134" idx="0"/>
          </p:cNvCxnSpPr>
          <p:nvPr/>
        </p:nvCxnSpPr>
        <p:spPr>
          <a:xfrm rot="16200000" flipV="1">
            <a:off x="7277137" y="1947855"/>
            <a:ext cx="62471" cy="2682830"/>
          </a:xfrm>
          <a:prstGeom prst="bentConnector3">
            <a:avLst>
              <a:gd name="adj1" fmla="val 465930"/>
            </a:avLst>
          </a:prstGeom>
          <a:ln w="12700"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9359793" y="3266644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" name="矩形: 圆角 103"/>
          <p:cNvSpPr/>
          <p:nvPr/>
        </p:nvSpPr>
        <p:spPr>
          <a:xfrm>
            <a:off x="8266126" y="4120376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取消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watchDog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06" name="直接箭头连接符 105"/>
          <p:cNvCxnSpPr>
            <a:stCxn id="233" idx="2"/>
            <a:endCxn id="104" idx="0"/>
          </p:cNvCxnSpPr>
          <p:nvPr/>
        </p:nvCxnSpPr>
        <p:spPr>
          <a:xfrm>
            <a:off x="8649787" y="3720615"/>
            <a:ext cx="0" cy="399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连接符: 肘形 113"/>
          <p:cNvCxnSpPr>
            <a:stCxn id="104" idx="1"/>
            <a:endCxn id="80" idx="3"/>
          </p:cNvCxnSpPr>
          <p:nvPr/>
        </p:nvCxnSpPr>
        <p:spPr>
          <a:xfrm rot="10800000" flipV="1">
            <a:off x="3486678" y="4320430"/>
            <a:ext cx="4779449" cy="152901"/>
          </a:xfrm>
          <a:prstGeom prst="bentConnector3">
            <a:avLst>
              <a:gd name="adj1" fmla="val 50000"/>
            </a:avLst>
          </a:prstGeom>
          <a:ln w="12700"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连接符: 肘形 117"/>
          <p:cNvCxnSpPr>
            <a:stCxn id="140" idx="3"/>
            <a:endCxn id="67" idx="3"/>
          </p:cNvCxnSpPr>
          <p:nvPr/>
        </p:nvCxnSpPr>
        <p:spPr>
          <a:xfrm flipH="1" flipV="1">
            <a:off x="1846195" y="2628232"/>
            <a:ext cx="4868815" cy="2231364"/>
          </a:xfrm>
          <a:prstGeom prst="bentConnector3">
            <a:avLst>
              <a:gd name="adj1" fmla="val -46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515870" y="1831340"/>
            <a:ext cx="4538980" cy="30670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不设置</a:t>
            </a:r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leaseTime</a:t>
            </a: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的话</a:t>
            </a:r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默认是</a:t>
            </a:r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-1 </a:t>
            </a: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才会开启</a:t>
            </a:r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watchDog</a:t>
            </a: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机制</a:t>
            </a:r>
            <a:endParaRPr lang="zh-CN" altLang="en-US" sz="1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30435" y="1490980"/>
            <a:ext cx="1101090" cy="2755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释放锁的逻辑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685" y="1490980"/>
            <a:ext cx="1101090" cy="2755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添加锁的逻辑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7" grpId="0" animBg="1"/>
      <p:bldP spid="68" grpId="0" animBg="1"/>
      <p:bldP spid="70" grpId="0"/>
      <p:bldP spid="74" grpId="0"/>
      <p:bldP spid="75" grpId="0" animBg="1"/>
      <p:bldP spid="77" grpId="0" animBg="1"/>
      <p:bldP spid="80" grpId="0" animBg="1"/>
      <p:bldP spid="81" grpId="0" animBg="1"/>
      <p:bldP spid="89" grpId="0"/>
      <p:bldP spid="97" grpId="0"/>
      <p:bldP spid="100" grpId="0" animBg="1"/>
      <p:bldP spid="121" grpId="0"/>
      <p:bldP spid="123" grpId="0" animBg="1"/>
      <p:bldP spid="134" grpId="0" animBg="1"/>
      <p:bldP spid="136" grpId="0"/>
      <p:bldP spid="140" grpId="0" animBg="1"/>
      <p:bldP spid="145" grpId="0"/>
      <p:bldP spid="150" grpId="0"/>
      <p:bldP spid="213" grpId="0" animBg="1"/>
      <p:bldP spid="215" grpId="0" animBg="1"/>
      <p:bldP spid="217" grpId="0" animBg="1"/>
      <p:bldP spid="227" grpId="0"/>
      <p:bldP spid="228" grpId="0" animBg="1"/>
      <p:bldP spid="229" grpId="0" animBg="1"/>
      <p:bldP spid="233" grpId="0" animBg="1"/>
      <p:bldP spid="103" grpId="0"/>
      <p:bldP spid="10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Redisson</a:t>
            </a:r>
            <a:r>
              <a:rPr lang="zh-CN" altLang="en-US"/>
              <a:t>分布式锁原理：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可重入</a:t>
            </a:r>
            <a:r>
              <a:rPr lang="zh-CN" altLang="en-US" sz="1600"/>
              <a:t>：利用</a:t>
            </a:r>
            <a:r>
              <a:rPr lang="en-US" altLang="zh-CN" sz="1600"/>
              <a:t>hash</a:t>
            </a:r>
            <a:r>
              <a:rPr lang="zh-CN" altLang="en-US" sz="1600"/>
              <a:t>结构记录线程</a:t>
            </a:r>
            <a:r>
              <a:rPr lang="en-US" altLang="zh-CN" sz="1600"/>
              <a:t>id</a:t>
            </a:r>
            <a:r>
              <a:rPr lang="zh-CN" altLang="en-US" sz="1600"/>
              <a:t>和重入次数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可重试</a:t>
            </a:r>
            <a:r>
              <a:rPr lang="zh-CN" altLang="en-US" sz="1600"/>
              <a:t>：利用信号量和</a:t>
            </a:r>
            <a:r>
              <a:rPr lang="en-US" altLang="zh-CN" sz="1600"/>
              <a:t>PubSub</a:t>
            </a:r>
            <a:r>
              <a:rPr lang="zh-CN" altLang="en-US" sz="1600"/>
              <a:t>功能实现等待、唤醒，获取锁失败的重试机制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超时续约</a:t>
            </a:r>
            <a:r>
              <a:rPr lang="zh-CN" altLang="en-US" sz="1600"/>
              <a:t>：利用</a:t>
            </a:r>
            <a:r>
              <a:rPr lang="en-US" altLang="zh-CN" sz="1600"/>
              <a:t>watchDog</a:t>
            </a:r>
            <a:r>
              <a:rPr lang="zh-CN" altLang="en-US" sz="1600"/>
              <a:t>机制，实现每隔一段时间（</a:t>
            </a:r>
            <a:r>
              <a:rPr lang="en-US" altLang="zh-CN" sz="1600"/>
              <a:t>releaseTime / 3</a:t>
            </a:r>
            <a:r>
              <a:rPr lang="zh-CN" altLang="en-US" sz="1600"/>
              <a:t>），重置超时时间</a:t>
            </a:r>
            <a:endParaRPr lang="en-US" altLang="zh-CN" sz="160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分布式锁主从一致性问题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5844209" y="3240156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Master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Slave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Slave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Java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应用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" name="直接箭头连接符 4"/>
          <p:cNvCxnSpPr>
            <a:stCxn id="58" idx="3"/>
            <a:endCxn id="2" idx="1"/>
          </p:cNvCxnSpPr>
          <p:nvPr/>
        </p:nvCxnSpPr>
        <p:spPr>
          <a:xfrm>
            <a:off x="2826027" y="3652629"/>
            <a:ext cx="30181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194048" y="324015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 = thread1</a:t>
            </a:r>
            <a:endParaRPr lang="en-US" altLang="zh-CN" sz="105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箭头连接符 12"/>
          <p:cNvCxnSpPr>
            <a:stCxn id="2" idx="0"/>
            <a:endCxn id="55" idx="2"/>
          </p:cNvCxnSpPr>
          <p:nvPr/>
        </p:nvCxnSpPr>
        <p:spPr>
          <a:xfrm flipV="1">
            <a:off x="6828183" y="2537790"/>
            <a:ext cx="1563757" cy="70236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9" idx="2"/>
            <a:endCxn id="56" idx="0"/>
          </p:cNvCxnSpPr>
          <p:nvPr/>
        </p:nvCxnSpPr>
        <p:spPr>
          <a:xfrm>
            <a:off x="6831496" y="4065102"/>
            <a:ext cx="1560444" cy="70236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808632" y="275793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808632" y="4310860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闪电形 16"/>
          <p:cNvSpPr/>
          <p:nvPr/>
        </p:nvSpPr>
        <p:spPr>
          <a:xfrm rot="276132">
            <a:off x="5836885" y="3253023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580" y="4892040"/>
            <a:ext cx="2926080" cy="1014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主从同步会有延时问题</a:t>
            </a:r>
            <a:endParaRPr lang="zh-CN" altLang="en-US" sz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当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java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执行设置锁操作</a:t>
            </a:r>
            <a:endParaRPr lang="zh-CN" altLang="en-US" sz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在主节点设置完之后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altLang="zh-CN" sz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准备把数据同步到从节点的时候发生故障</a:t>
            </a:r>
            <a:endParaRPr lang="zh-CN" altLang="en-US" sz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同步失败</a:t>
            </a:r>
            <a:endParaRPr lang="zh-CN" altLang="en-US" sz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5" grpId="0" animBg="1"/>
      <p:bldP spid="56" grpId="0" animBg="1"/>
      <p:bldP spid="58" grpId="0" animBg="1"/>
      <p:bldP spid="8" grpId="0"/>
      <p:bldP spid="9" grpId="0"/>
      <p:bldP spid="16" grpId="0"/>
      <p:bldP spid="72" grpId="0"/>
      <p:bldP spid="1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分布式锁主从一致性问题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5844209" y="3240156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Master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Slave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Master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Java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应用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" name="直接箭头连接符 4"/>
          <p:cNvCxnSpPr>
            <a:stCxn id="58" idx="3"/>
            <a:endCxn id="2" idx="1"/>
          </p:cNvCxnSpPr>
          <p:nvPr/>
        </p:nvCxnSpPr>
        <p:spPr>
          <a:xfrm>
            <a:off x="2826027" y="3652629"/>
            <a:ext cx="30181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194048" y="324015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 = thread1</a:t>
            </a:r>
            <a:endParaRPr lang="en-US" altLang="zh-CN" sz="105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箭头连接符 12"/>
          <p:cNvCxnSpPr>
            <a:stCxn id="56" idx="0"/>
            <a:endCxn id="55" idx="2"/>
          </p:cNvCxnSpPr>
          <p:nvPr/>
        </p:nvCxnSpPr>
        <p:spPr>
          <a:xfrm flipV="1">
            <a:off x="8391940" y="2537790"/>
            <a:ext cx="0" cy="222967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437699" y="381118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闪电形 16"/>
          <p:cNvSpPr/>
          <p:nvPr/>
        </p:nvSpPr>
        <p:spPr>
          <a:xfrm rot="276132">
            <a:off x="5836885" y="3253023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箭头连接符 6"/>
          <p:cNvCxnSpPr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612477" y="5281494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锁失效</a:t>
            </a:r>
            <a:endParaRPr lang="zh-CN" altLang="en-US" sz="1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/>
          <p:cNvSpPr/>
          <p:nvPr/>
        </p:nvSpPr>
        <p:spPr>
          <a:xfrm>
            <a:off x="7407966" y="3227551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Slave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7407966" y="4742260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Slave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7407966" y="1712842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Slave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分布式锁主从一致性问题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7407966" y="3240156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Node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Node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Node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Java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应用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" name="直接箭头连接符 4"/>
          <p:cNvCxnSpPr>
            <a:stCxn id="58" idx="3"/>
            <a:endCxn id="2" idx="1"/>
          </p:cNvCxnSpPr>
          <p:nvPr/>
        </p:nvCxnSpPr>
        <p:spPr>
          <a:xfrm>
            <a:off x="2826027" y="3652629"/>
            <a:ext cx="4581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69238" y="3250093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56444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 = thread1</a:t>
            </a:r>
            <a:endParaRPr lang="en-US" altLang="zh-CN" sz="105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箭头连接符 6"/>
          <p:cNvCxnSpPr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58" idx="3"/>
            <a:endCxn id="55" idx="1"/>
          </p:cNvCxnSpPr>
          <p:nvPr/>
        </p:nvCxnSpPr>
        <p:spPr>
          <a:xfrm flipV="1">
            <a:off x="2826027" y="2125317"/>
            <a:ext cx="4581939" cy="152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656443" y="2283874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 = thread1</a:t>
            </a:r>
            <a:endParaRPr lang="en-US" altLang="zh-CN" sz="105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56442" y="5338500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 = thread1</a:t>
            </a:r>
            <a:endParaRPr lang="en-US" altLang="zh-CN" sz="105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 rot="20412642">
            <a:off x="3889346" y="2472262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 rot="980350">
            <a:off x="3962673" y="399297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10035210" y="1712842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Slave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箭头连接符 26"/>
          <p:cNvCxnSpPr>
            <a:stCxn id="55" idx="3"/>
            <a:endCxn id="26" idx="1"/>
          </p:cNvCxnSpPr>
          <p:nvPr/>
        </p:nvCxnSpPr>
        <p:spPr>
          <a:xfrm flipV="1">
            <a:off x="9375914" y="2125316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365973" y="215691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闪电形 31"/>
          <p:cNvSpPr/>
          <p:nvPr/>
        </p:nvSpPr>
        <p:spPr>
          <a:xfrm rot="276132">
            <a:off x="7381064" y="1738316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10035210" y="3227551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Slave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直接箭头连接符 34"/>
          <p:cNvCxnSpPr>
            <a:endCxn id="34" idx="1"/>
          </p:cNvCxnSpPr>
          <p:nvPr/>
        </p:nvCxnSpPr>
        <p:spPr>
          <a:xfrm flipV="1">
            <a:off x="9375914" y="3640025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365973" y="367162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10035210" y="4742260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Slave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接箭头连接符 38"/>
          <p:cNvCxnSpPr>
            <a:endCxn id="38" idx="1"/>
          </p:cNvCxnSpPr>
          <p:nvPr/>
        </p:nvCxnSpPr>
        <p:spPr>
          <a:xfrm flipV="1">
            <a:off x="9375914" y="5154734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365973" y="518633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8830" y="5338445"/>
            <a:ext cx="54038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依次向所有的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节点设置锁，解决主从一致性</a:t>
            </a:r>
            <a:endParaRPr lang="zh-CN" altLang="en-US" sz="1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489 0 E" pathEditMode="relative" ptsTypes="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489 0 L 0 0 E" pathEditMode="relative" ptsTypes="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2155 2.96296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5 2.96296E-6 L 3.95833E-6 2.96296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2155 2.96296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5 2.96296E-6 L 3.95833E-6 2.96296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3" grpId="3" animBg="1"/>
      <p:bldP spid="37" grpId="0" animBg="1"/>
      <p:bldP spid="37" grpId="1" animBg="1"/>
      <p:bldP spid="37" grpId="2" animBg="1"/>
      <p:bldP spid="37" grpId="3" animBg="1"/>
      <p:bldP spid="25" grpId="0" animBg="1"/>
      <p:bldP spid="25" grpId="1" animBg="1"/>
      <p:bldP spid="25" grpId="2" animBg="1"/>
      <p:bldP spid="25" grpId="3" animBg="1"/>
      <p:bldP spid="8" grpId="0"/>
      <p:bldP spid="9" grpId="0"/>
      <p:bldP spid="21" grpId="0"/>
      <p:bldP spid="22" grpId="0"/>
      <p:bldP spid="23" grpId="0"/>
      <p:bldP spid="24" grpId="0"/>
      <p:bldP spid="26" grpId="1" animBg="1"/>
      <p:bldP spid="26" grpId="2" animBg="1"/>
      <p:bldP spid="26" grpId="3" animBg="1"/>
      <p:bldP spid="28" grpId="0"/>
      <p:bldP spid="32" grpId="0" animBg="1"/>
      <p:bldP spid="34" grpId="0" animBg="1"/>
      <p:bldP spid="34" grpId="1" animBg="1"/>
      <p:bldP spid="34" grpId="2" animBg="1"/>
      <p:bldP spid="36" grpId="0"/>
      <p:bldP spid="38" grpId="0" animBg="1"/>
      <p:bldP spid="38" grpId="1" animBg="1"/>
      <p:bldP spid="38" grpId="2" animBg="1"/>
      <p:bldP spid="4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Redisson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分布式锁主从一致性问题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7407966" y="3240156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Node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Node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Node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Java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应用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" name="直接箭头连接符 4"/>
          <p:cNvCxnSpPr>
            <a:stCxn id="58" idx="3"/>
            <a:endCxn id="2" idx="1"/>
          </p:cNvCxnSpPr>
          <p:nvPr/>
        </p:nvCxnSpPr>
        <p:spPr>
          <a:xfrm>
            <a:off x="2826027" y="3652629"/>
            <a:ext cx="4581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69238" y="3250093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56444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 = thread1</a:t>
            </a:r>
            <a:endParaRPr lang="en-US" altLang="zh-CN" sz="105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箭头连接符 6"/>
          <p:cNvCxnSpPr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58" idx="3"/>
            <a:endCxn id="55" idx="1"/>
          </p:cNvCxnSpPr>
          <p:nvPr/>
        </p:nvCxnSpPr>
        <p:spPr>
          <a:xfrm flipV="1">
            <a:off x="2826027" y="2125317"/>
            <a:ext cx="4581939" cy="152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656443" y="2283874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 = thread1</a:t>
            </a:r>
            <a:endParaRPr lang="en-US" altLang="zh-CN" sz="105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56442" y="5338500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lock = thread1</a:t>
            </a:r>
            <a:endParaRPr lang="en-US" altLang="zh-CN" sz="105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 rot="20412642">
            <a:off x="3889346" y="2472262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 rot="980350">
            <a:off x="3962673" y="399297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10035210" y="1712842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Master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箭头连接符 26"/>
          <p:cNvCxnSpPr>
            <a:stCxn id="55" idx="3"/>
            <a:endCxn id="26" idx="1"/>
          </p:cNvCxnSpPr>
          <p:nvPr/>
        </p:nvCxnSpPr>
        <p:spPr>
          <a:xfrm flipV="1">
            <a:off x="9375914" y="2125316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365973" y="215691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闪电形 31"/>
          <p:cNvSpPr/>
          <p:nvPr/>
        </p:nvSpPr>
        <p:spPr>
          <a:xfrm rot="276132">
            <a:off x="7381064" y="1738316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10035210" y="3227551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Slave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直接箭头连接符 34"/>
          <p:cNvCxnSpPr>
            <a:endCxn id="34" idx="1"/>
          </p:cNvCxnSpPr>
          <p:nvPr/>
        </p:nvCxnSpPr>
        <p:spPr>
          <a:xfrm flipV="1">
            <a:off x="9375914" y="3640025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365973" y="367162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10035210" y="4742260"/>
            <a:ext cx="1967948" cy="8249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Redis Slave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接箭头连接符 38"/>
          <p:cNvCxnSpPr>
            <a:endCxn id="38" idx="1"/>
          </p:cNvCxnSpPr>
          <p:nvPr/>
        </p:nvCxnSpPr>
        <p:spPr>
          <a:xfrm flipV="1">
            <a:off x="9375914" y="5154734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365973" y="518633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584" y="1675075"/>
            <a:ext cx="5760538" cy="45110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1</a:t>
            </a:r>
            <a:r>
              <a:rPr lang="zh-CN" altLang="en-US" b="1"/>
              <a:t>）不可重入</a:t>
            </a:r>
            <a:r>
              <a:rPr lang="en-US" altLang="zh-CN" b="1"/>
              <a:t>Redis</a:t>
            </a:r>
            <a:r>
              <a:rPr lang="zh-CN" altLang="en-US" b="1"/>
              <a:t>分布式锁：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原理：利用</a:t>
            </a:r>
            <a:r>
              <a:rPr lang="en-US" altLang="zh-CN" sz="1600"/>
              <a:t>setnx</a:t>
            </a:r>
            <a:r>
              <a:rPr lang="zh-CN" altLang="en-US" sz="1600"/>
              <a:t>的互斥性；利用</a:t>
            </a:r>
            <a:r>
              <a:rPr lang="en-US" altLang="zh-CN" sz="1600"/>
              <a:t>ex</a:t>
            </a:r>
            <a:r>
              <a:rPr lang="zh-CN" altLang="en-US" sz="1600"/>
              <a:t>避免死锁；释放锁时判断线程标示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缺陷：不可重入、无法重试、锁超时失效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2</a:t>
            </a:r>
            <a:r>
              <a:rPr lang="zh-CN" altLang="en-US" b="1"/>
              <a:t>）可重入的</a:t>
            </a:r>
            <a:r>
              <a:rPr lang="en-US" altLang="zh-CN" b="1"/>
              <a:t>Redis</a:t>
            </a:r>
            <a:r>
              <a:rPr lang="zh-CN" altLang="en-US" b="1"/>
              <a:t>分布式锁：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原理：利用</a:t>
            </a:r>
            <a:r>
              <a:rPr lang="en-US" altLang="zh-CN" sz="1600"/>
              <a:t>hash</a:t>
            </a:r>
            <a:r>
              <a:rPr lang="zh-CN" altLang="en-US" sz="1600"/>
              <a:t>结构，记录线程标示和重入次数；利用</a:t>
            </a:r>
            <a:r>
              <a:rPr lang="en-US" altLang="zh-CN" sz="1600"/>
              <a:t>watchDog</a:t>
            </a:r>
            <a:r>
              <a:rPr lang="zh-CN" altLang="en-US" sz="1600"/>
              <a:t>机制延续锁时间；利用信号量控制锁重试等待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</a:t>
            </a:r>
            <a:r>
              <a:rPr lang="en-US" altLang="zh-CN" sz="1600"/>
              <a:t>redis</a:t>
            </a:r>
            <a:r>
              <a:rPr lang="zh-CN" altLang="en-US" sz="1600"/>
              <a:t>宕机引起锁失效问题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3</a:t>
            </a:r>
            <a:r>
              <a:rPr lang="zh-CN" altLang="en-US" b="1"/>
              <a:t>）</a:t>
            </a:r>
            <a:r>
              <a:rPr lang="en-US" altLang="zh-CN" b="1"/>
              <a:t>Redisson</a:t>
            </a:r>
            <a:r>
              <a:rPr lang="zh-CN" altLang="en-US" b="1"/>
              <a:t>的</a:t>
            </a:r>
            <a:r>
              <a:rPr lang="en-US" altLang="zh-CN" b="1"/>
              <a:t>multiLock</a:t>
            </a:r>
            <a:r>
              <a:rPr lang="zh-CN" altLang="en-US" b="1"/>
              <a:t>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原理：多个独立的</a:t>
            </a:r>
            <a:r>
              <a:rPr lang="en-US" altLang="zh-CN" sz="1600"/>
              <a:t>Redis</a:t>
            </a:r>
            <a:r>
              <a:rPr lang="zh-CN" altLang="en-US" sz="1600"/>
              <a:t>节点，必须在所有节点都获取重入锁，才算获取锁成功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缺陷：运维成本高、实现复杂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endParaRPr lang="zh-CN" altLang="en-US" sz="160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: 圆角 111"/>
          <p:cNvSpPr/>
          <p:nvPr/>
        </p:nvSpPr>
        <p:spPr>
          <a:xfrm>
            <a:off x="4053202" y="1460530"/>
            <a:ext cx="4014504" cy="4886340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短信验证码登录、注册</a:t>
            </a:r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1" name="矩形: 圆角 110"/>
          <p:cNvSpPr/>
          <p:nvPr/>
        </p:nvSpPr>
        <p:spPr>
          <a:xfrm>
            <a:off x="668337" y="1461636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发送短信验证码</a:t>
            </a:r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7"/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r>
              <a:rPr lang="zh-CN" altLang="en-US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实现登录</a:t>
            </a:r>
            <a:endParaRPr lang="en-US" altLang="zh-CN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606324" y="1796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451918" y="2279731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手机号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箭头连接符 11"/>
          <p:cNvCxnSpPr>
            <a:stCxn id="2" idx="4"/>
            <a:endCxn id="10" idx="0"/>
          </p:cNvCxnSpPr>
          <p:nvPr/>
        </p:nvCxnSpPr>
        <p:spPr>
          <a:xfrm>
            <a:off x="1812026" y="2030346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2"/>
            <a:endCxn id="17" idx="0"/>
          </p:cNvCxnSpPr>
          <p:nvPr/>
        </p:nvCxnSpPr>
        <p:spPr>
          <a:xfrm>
            <a:off x="1816840" y="2679841"/>
            <a:ext cx="1" cy="3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: 圆角 17"/>
          <p:cNvSpPr/>
          <p:nvPr/>
        </p:nvSpPr>
        <p:spPr>
          <a:xfrm>
            <a:off x="1451917" y="3819320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生成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1242196" y="2981819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手机号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连接符: 肘形 25"/>
          <p:cNvCxnSpPr>
            <a:stCxn id="17" idx="3"/>
            <a:endCxn id="10" idx="3"/>
          </p:cNvCxnSpPr>
          <p:nvPr/>
        </p:nvCxnSpPr>
        <p:spPr>
          <a:xfrm flipH="1" flipV="1">
            <a:off x="2181761" y="2479786"/>
            <a:ext cx="209725" cy="725214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546684" y="2883414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不符合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箭头连接符 29"/>
          <p:cNvCxnSpPr>
            <a:stCxn id="17" idx="2"/>
            <a:endCxn id="18" idx="0"/>
          </p:cNvCxnSpPr>
          <p:nvPr/>
        </p:nvCxnSpPr>
        <p:spPr>
          <a:xfrm flipH="1">
            <a:off x="1816839" y="3428181"/>
            <a:ext cx="2" cy="39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816838" y="3496493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符合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1391437" y="4593096"/>
            <a:ext cx="84899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保存验证码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到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4" name="直接箭头连接符 33"/>
          <p:cNvCxnSpPr>
            <a:stCxn id="18" idx="2"/>
            <a:endCxn id="33" idx="0"/>
          </p:cNvCxnSpPr>
          <p:nvPr/>
        </p:nvCxnSpPr>
        <p:spPr>
          <a:xfrm flipH="1">
            <a:off x="1815934" y="4219430"/>
            <a:ext cx="905" cy="37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: 圆角 36"/>
          <p:cNvSpPr/>
          <p:nvPr/>
        </p:nvSpPr>
        <p:spPr>
          <a:xfrm>
            <a:off x="1451916" y="532645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发送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8" name="直接箭头连接符 37"/>
          <p:cNvCxnSpPr>
            <a:stCxn id="33" idx="2"/>
            <a:endCxn id="37" idx="0"/>
          </p:cNvCxnSpPr>
          <p:nvPr/>
        </p:nvCxnSpPr>
        <p:spPr>
          <a:xfrm>
            <a:off x="1815934" y="4993206"/>
            <a:ext cx="904" cy="33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606323" y="5960382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3" name="直接箭头连接符 42"/>
          <p:cNvCxnSpPr>
            <a:stCxn id="37" idx="2"/>
            <a:endCxn id="41" idx="0"/>
          </p:cNvCxnSpPr>
          <p:nvPr/>
        </p:nvCxnSpPr>
        <p:spPr>
          <a:xfrm flipH="1">
            <a:off x="1812025" y="5726568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4741830" y="178050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4587424" y="226409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提交手机号和验证码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7" name="直接箭头连接符 56"/>
          <p:cNvCxnSpPr>
            <a:stCxn id="55" idx="4"/>
            <a:endCxn id="56" idx="0"/>
          </p:cNvCxnSpPr>
          <p:nvPr/>
        </p:nvCxnSpPr>
        <p:spPr>
          <a:xfrm>
            <a:off x="4947532" y="2014707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6" idx="2"/>
            <a:endCxn id="60" idx="0"/>
          </p:cNvCxnSpPr>
          <p:nvPr/>
        </p:nvCxnSpPr>
        <p:spPr>
          <a:xfrm>
            <a:off x="4952346" y="2664202"/>
            <a:ext cx="1" cy="3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菱形 59"/>
          <p:cNvSpPr/>
          <p:nvPr/>
        </p:nvSpPr>
        <p:spPr>
          <a:xfrm>
            <a:off x="4377702" y="2966180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1" name="连接符: 肘形 60"/>
          <p:cNvCxnSpPr>
            <a:stCxn id="60" idx="3"/>
            <a:endCxn id="56" idx="3"/>
          </p:cNvCxnSpPr>
          <p:nvPr/>
        </p:nvCxnSpPr>
        <p:spPr>
          <a:xfrm flipH="1" flipV="1">
            <a:off x="5317267" y="2464147"/>
            <a:ext cx="209725" cy="725214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5682190" y="2867775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3" name="直接箭头连接符 62"/>
          <p:cNvCxnSpPr>
            <a:stCxn id="60" idx="2"/>
            <a:endCxn id="90" idx="0"/>
          </p:cNvCxnSpPr>
          <p:nvPr/>
        </p:nvCxnSpPr>
        <p:spPr>
          <a:xfrm flipH="1">
            <a:off x="4947530" y="3412542"/>
            <a:ext cx="4817" cy="40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4952344" y="3480854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6" name="直接箭头连接符 65"/>
          <p:cNvCxnSpPr>
            <a:stCxn id="90" idx="2"/>
            <a:endCxn id="89" idx="0"/>
          </p:cNvCxnSpPr>
          <p:nvPr/>
        </p:nvCxnSpPr>
        <p:spPr>
          <a:xfrm>
            <a:off x="4947530" y="4219430"/>
            <a:ext cx="4817" cy="375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: 圆角 66"/>
          <p:cNvSpPr/>
          <p:nvPr/>
        </p:nvSpPr>
        <p:spPr>
          <a:xfrm>
            <a:off x="4533274" y="5310819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68" name="直接箭头连接符 67"/>
          <p:cNvCxnSpPr>
            <a:stCxn id="89" idx="2"/>
            <a:endCxn id="67" idx="0"/>
          </p:cNvCxnSpPr>
          <p:nvPr/>
        </p:nvCxnSpPr>
        <p:spPr>
          <a:xfrm flipH="1">
            <a:off x="4947529" y="5041488"/>
            <a:ext cx="4818" cy="26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4741829" y="594474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0" name="直接箭头连接符 69"/>
          <p:cNvCxnSpPr>
            <a:stCxn id="67" idx="2"/>
            <a:endCxn id="69" idx="0"/>
          </p:cNvCxnSpPr>
          <p:nvPr/>
        </p:nvCxnSpPr>
        <p:spPr>
          <a:xfrm>
            <a:off x="4947529" y="5710929"/>
            <a:ext cx="2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菱形 88"/>
          <p:cNvSpPr/>
          <p:nvPr/>
        </p:nvSpPr>
        <p:spPr>
          <a:xfrm>
            <a:off x="4377702" y="4595126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是否存在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0" name="矩形: 圆角 89"/>
          <p:cNvSpPr/>
          <p:nvPr/>
        </p:nvSpPr>
        <p:spPr>
          <a:xfrm>
            <a:off x="4582608" y="381932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根据手机号查询用户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947529" y="5041488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矩形: 圆角 99"/>
          <p:cNvSpPr/>
          <p:nvPr/>
        </p:nvSpPr>
        <p:spPr>
          <a:xfrm>
            <a:off x="6957611" y="407199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创建新用户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" name="矩形: 圆角 100"/>
          <p:cNvSpPr/>
          <p:nvPr/>
        </p:nvSpPr>
        <p:spPr>
          <a:xfrm>
            <a:off x="6964355" y="484779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保存用户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5" name="连接符: 肘形 104"/>
          <p:cNvCxnSpPr>
            <a:stCxn id="89" idx="3"/>
            <a:endCxn id="100" idx="1"/>
          </p:cNvCxnSpPr>
          <p:nvPr/>
        </p:nvCxnSpPr>
        <p:spPr>
          <a:xfrm flipV="1">
            <a:off x="5526992" y="4272047"/>
            <a:ext cx="1430619" cy="546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100" idx="2"/>
            <a:endCxn id="101" idx="0"/>
          </p:cNvCxnSpPr>
          <p:nvPr/>
        </p:nvCxnSpPr>
        <p:spPr>
          <a:xfrm>
            <a:off x="7322533" y="4472102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连接符: 肘形 108"/>
          <p:cNvCxnSpPr>
            <a:stCxn id="101" idx="2"/>
            <a:endCxn id="67" idx="3"/>
          </p:cNvCxnSpPr>
          <p:nvPr/>
        </p:nvCxnSpPr>
        <p:spPr>
          <a:xfrm rot="5400000">
            <a:off x="6214047" y="4395644"/>
            <a:ext cx="262968" cy="1967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5670158" y="4596802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5" name="矩形: 圆角 124"/>
          <p:cNvSpPr/>
          <p:nvPr/>
        </p:nvSpPr>
        <p:spPr>
          <a:xfrm>
            <a:off x="8803503" y="146053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校验登录状态</a:t>
            </a:r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9741490" y="179503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7" name="矩形: 圆角 126"/>
          <p:cNvSpPr/>
          <p:nvPr/>
        </p:nvSpPr>
        <p:spPr>
          <a:xfrm>
            <a:off x="9587084" y="227862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cookie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28" name="直接箭头连接符 127"/>
          <p:cNvCxnSpPr>
            <a:stCxn id="126" idx="4"/>
            <a:endCxn id="127" idx="0"/>
          </p:cNvCxnSpPr>
          <p:nvPr/>
        </p:nvCxnSpPr>
        <p:spPr>
          <a:xfrm>
            <a:off x="9947192" y="202924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矩形: 圆角 129"/>
          <p:cNvSpPr/>
          <p:nvPr/>
        </p:nvSpPr>
        <p:spPr>
          <a:xfrm>
            <a:off x="9446211" y="4541874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ThreadLocal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1" name="菱形 130"/>
          <p:cNvSpPr/>
          <p:nvPr/>
        </p:nvSpPr>
        <p:spPr>
          <a:xfrm>
            <a:off x="9266667" y="367284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判断用户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是否存在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2" name="连接符: 肘形 131"/>
          <p:cNvCxnSpPr>
            <a:stCxn id="131" idx="3"/>
            <a:endCxn id="189" idx="0"/>
          </p:cNvCxnSpPr>
          <p:nvPr/>
        </p:nvCxnSpPr>
        <p:spPr>
          <a:xfrm>
            <a:off x="10624680" y="391243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10647932" y="434695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4" name="直接箭头连接符 133"/>
          <p:cNvCxnSpPr>
            <a:stCxn id="131" idx="2"/>
            <a:endCxn id="130" idx="0"/>
          </p:cNvCxnSpPr>
          <p:nvPr/>
        </p:nvCxnSpPr>
        <p:spPr>
          <a:xfrm>
            <a:off x="9945674" y="4152032"/>
            <a:ext cx="5426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9914112" y="418279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9627119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放行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7" name="直接箭头连接符 136"/>
          <p:cNvCxnSpPr>
            <a:stCxn id="130" idx="2"/>
            <a:endCxn id="136" idx="0"/>
          </p:cNvCxnSpPr>
          <p:nvPr/>
        </p:nvCxnSpPr>
        <p:spPr>
          <a:xfrm>
            <a:off x="9951100" y="4941984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椭圆 139"/>
          <p:cNvSpPr/>
          <p:nvPr/>
        </p:nvSpPr>
        <p:spPr>
          <a:xfrm>
            <a:off x="9741489" y="595927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1" name="直接箭头连接符 140"/>
          <p:cNvCxnSpPr>
            <a:endCxn id="140" idx="0"/>
          </p:cNvCxnSpPr>
          <p:nvPr/>
        </p:nvCxnSpPr>
        <p:spPr>
          <a:xfrm flipH="1">
            <a:off x="9947191" y="572546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矩形: 圆角 142"/>
          <p:cNvSpPr/>
          <p:nvPr/>
        </p:nvSpPr>
        <p:spPr>
          <a:xfrm>
            <a:off x="9580753" y="292883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获取用户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44" name="直接箭头连接符 143"/>
          <p:cNvCxnSpPr>
            <a:stCxn id="127" idx="2"/>
            <a:endCxn id="143" idx="0"/>
          </p:cNvCxnSpPr>
          <p:nvPr/>
        </p:nvCxnSpPr>
        <p:spPr>
          <a:xfrm flipH="1">
            <a:off x="9945675" y="267873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143" idx="2"/>
            <a:endCxn id="131" idx="0"/>
          </p:cNvCxnSpPr>
          <p:nvPr/>
        </p:nvCxnSpPr>
        <p:spPr>
          <a:xfrm flipH="1">
            <a:off x="9945674" y="332894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矩形: 圆角 188"/>
          <p:cNvSpPr/>
          <p:nvPr/>
        </p:nvSpPr>
        <p:spPr>
          <a:xfrm>
            <a:off x="10688453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拦截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92" name="连接符: 肘形 191"/>
          <p:cNvCxnSpPr>
            <a:stCxn id="189" idx="2"/>
            <a:endCxn id="140" idx="6"/>
          </p:cNvCxnSpPr>
          <p:nvPr/>
        </p:nvCxnSpPr>
        <p:spPr>
          <a:xfrm rot="5400000">
            <a:off x="10380926" y="544986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00"/>
                            </p:stCondLst>
                            <p:childTnLst>
                              <p:par>
                                <p:cTn id="2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1" grpId="0" animBg="1"/>
      <p:bldP spid="2" grpId="0" animBg="1"/>
      <p:bldP spid="10" grpId="0" animBg="1"/>
      <p:bldP spid="18" grpId="0" animBg="1"/>
      <p:bldP spid="17" grpId="0" animBg="1"/>
      <p:bldP spid="28" grpId="0"/>
      <p:bldP spid="32" grpId="0"/>
      <p:bldP spid="33" grpId="0" animBg="1"/>
      <p:bldP spid="37" grpId="0" animBg="1"/>
      <p:bldP spid="41" grpId="0" animBg="1"/>
      <p:bldP spid="55" grpId="0" animBg="1"/>
      <p:bldP spid="56" grpId="0" animBg="1"/>
      <p:bldP spid="60" grpId="0" animBg="1"/>
      <p:bldP spid="62" grpId="0"/>
      <p:bldP spid="64" grpId="0"/>
      <p:bldP spid="67" grpId="0" animBg="1"/>
      <p:bldP spid="69" grpId="0" animBg="1"/>
      <p:bldP spid="89" grpId="0" animBg="1"/>
      <p:bldP spid="90" grpId="0" animBg="1"/>
      <p:bldP spid="95" grpId="0"/>
      <p:bldP spid="100" grpId="0" animBg="1"/>
      <p:bldP spid="101" grpId="0" animBg="1"/>
      <p:bldP spid="110" grpId="0"/>
      <p:bldP spid="125" grpId="0" animBg="1"/>
      <p:bldP spid="126" grpId="0" animBg="1"/>
      <p:bldP spid="127" grpId="0" animBg="1"/>
      <p:bldP spid="130" grpId="0" animBg="1"/>
      <p:bldP spid="131" grpId="0" animBg="1"/>
      <p:bldP spid="133" grpId="0"/>
      <p:bldP spid="135" grpId="0"/>
      <p:bldP spid="136" grpId="0" animBg="1"/>
      <p:bldP spid="140" grpId="0" animBg="1"/>
      <p:bldP spid="143" grpId="0" animBg="1"/>
      <p:bldP spid="18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/>
          <p:cNvSpPr/>
          <p:nvPr/>
        </p:nvSpPr>
        <p:spPr>
          <a:xfrm>
            <a:off x="6613445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优化秒杀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6936685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查询优惠券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936685" y="2769245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判断秒杀库存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936685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查询订单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6936685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减库存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6936685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创建订单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6936685" y="4249307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</a:t>
            </a:r>
            <a:endParaRPr lang="en-US" altLang="zh-CN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一人一单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箭头连接符 13"/>
          <p:cNvCxnSpPr>
            <a:stCxn id="4" idx="2"/>
            <a:endCxn id="8" idx="0"/>
          </p:cNvCxnSpPr>
          <p:nvPr/>
        </p:nvCxnSpPr>
        <p:spPr>
          <a:xfrm>
            <a:off x="7463735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2"/>
            <a:endCxn id="9" idx="0"/>
          </p:cNvCxnSpPr>
          <p:nvPr/>
        </p:nvCxnSpPr>
        <p:spPr>
          <a:xfrm>
            <a:off x="7463735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2"/>
            <a:endCxn id="12" idx="0"/>
          </p:cNvCxnSpPr>
          <p:nvPr/>
        </p:nvCxnSpPr>
        <p:spPr>
          <a:xfrm>
            <a:off x="7463735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2"/>
            <a:endCxn id="10" idx="0"/>
          </p:cNvCxnSpPr>
          <p:nvPr/>
        </p:nvCxnSpPr>
        <p:spPr>
          <a:xfrm>
            <a:off x="7463735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2"/>
            <a:endCxn id="11" idx="0"/>
          </p:cNvCxnSpPr>
          <p:nvPr/>
        </p:nvCxnSpPr>
        <p:spPr>
          <a:xfrm>
            <a:off x="7463735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/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circular-database_20778"/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ircular-database_20778"/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ircular-database_20778"/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9" name="直接箭头连接符 28"/>
          <p:cNvCxnSpPr>
            <a:stCxn id="4" idx="3"/>
            <a:endCxn id="23" idx="1"/>
          </p:cNvCxnSpPr>
          <p:nvPr/>
        </p:nvCxnSpPr>
        <p:spPr>
          <a:xfrm>
            <a:off x="7990785" y="2229269"/>
            <a:ext cx="1881197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9" idx="3"/>
            <a:endCxn id="23" idx="1"/>
          </p:cNvCxnSpPr>
          <p:nvPr/>
        </p:nvCxnSpPr>
        <p:spPr>
          <a:xfrm>
            <a:off x="7990785" y="3709331"/>
            <a:ext cx="1881197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23" idx="1"/>
          </p:cNvCxnSpPr>
          <p:nvPr/>
        </p:nvCxnSpPr>
        <p:spPr>
          <a:xfrm flipV="1">
            <a:off x="7990785" y="4049920"/>
            <a:ext cx="1881197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1" idx="3"/>
            <a:endCxn id="23" idx="1"/>
          </p:cNvCxnSpPr>
          <p:nvPr/>
        </p:nvCxnSpPr>
        <p:spPr>
          <a:xfrm flipV="1">
            <a:off x="7990785" y="4049920"/>
            <a:ext cx="1881197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76" y="4595851"/>
            <a:ext cx="980954" cy="225766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3220697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/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613445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Tomcat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/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948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5" idx="3"/>
            <a:endCxn id="42" idx="1"/>
          </p:cNvCxnSpPr>
          <p:nvPr/>
        </p:nvCxnSpPr>
        <p:spPr>
          <a:xfrm flipV="1">
            <a:off x="4158078" y="4048539"/>
            <a:ext cx="2455367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5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/>
          <p:cNvSpPr/>
          <p:nvPr/>
        </p:nvSpPr>
        <p:spPr>
          <a:xfrm>
            <a:off x="6613445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优化秒杀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6936685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查询优惠券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936685" y="27692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判断秒杀库存</a:t>
            </a:r>
            <a:endParaRPr lang="zh-CN" altLang="en-US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936685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查询订单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6936685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减库存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6936685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创建订单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6936685" y="424930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一人一单</a:t>
            </a:r>
            <a:endParaRPr lang="zh-CN" altLang="en-US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箭头连接符 13"/>
          <p:cNvCxnSpPr>
            <a:stCxn id="4" idx="2"/>
            <a:endCxn id="8" idx="0"/>
          </p:cNvCxnSpPr>
          <p:nvPr/>
        </p:nvCxnSpPr>
        <p:spPr>
          <a:xfrm>
            <a:off x="7463735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2"/>
            <a:endCxn id="9" idx="0"/>
          </p:cNvCxnSpPr>
          <p:nvPr/>
        </p:nvCxnSpPr>
        <p:spPr>
          <a:xfrm>
            <a:off x="7463735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2"/>
            <a:endCxn id="12" idx="0"/>
          </p:cNvCxnSpPr>
          <p:nvPr/>
        </p:nvCxnSpPr>
        <p:spPr>
          <a:xfrm>
            <a:off x="7463735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2"/>
            <a:endCxn id="10" idx="0"/>
          </p:cNvCxnSpPr>
          <p:nvPr/>
        </p:nvCxnSpPr>
        <p:spPr>
          <a:xfrm>
            <a:off x="7463735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2"/>
            <a:endCxn id="11" idx="0"/>
          </p:cNvCxnSpPr>
          <p:nvPr/>
        </p:nvCxnSpPr>
        <p:spPr>
          <a:xfrm>
            <a:off x="7463735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/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circular-database_20778"/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ircular-database_20778"/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ircular-database_20778"/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9" name="直接箭头连接符 28"/>
          <p:cNvCxnSpPr>
            <a:stCxn id="4" idx="3"/>
            <a:endCxn id="23" idx="1"/>
          </p:cNvCxnSpPr>
          <p:nvPr/>
        </p:nvCxnSpPr>
        <p:spPr>
          <a:xfrm>
            <a:off x="7990785" y="2229269"/>
            <a:ext cx="1881197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9" idx="3"/>
            <a:endCxn id="23" idx="1"/>
          </p:cNvCxnSpPr>
          <p:nvPr/>
        </p:nvCxnSpPr>
        <p:spPr>
          <a:xfrm>
            <a:off x="7990785" y="3709331"/>
            <a:ext cx="1881197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23" idx="1"/>
          </p:cNvCxnSpPr>
          <p:nvPr/>
        </p:nvCxnSpPr>
        <p:spPr>
          <a:xfrm flipV="1">
            <a:off x="7990785" y="4049920"/>
            <a:ext cx="1881197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1" idx="3"/>
            <a:endCxn id="23" idx="1"/>
          </p:cNvCxnSpPr>
          <p:nvPr/>
        </p:nvCxnSpPr>
        <p:spPr>
          <a:xfrm flipV="1">
            <a:off x="7990785" y="4049920"/>
            <a:ext cx="1881197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76" y="4595851"/>
            <a:ext cx="980954" cy="225766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3220697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/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613445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Tomcat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/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948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5" idx="3"/>
            <a:endCxn id="42" idx="1"/>
          </p:cNvCxnSpPr>
          <p:nvPr/>
        </p:nvCxnSpPr>
        <p:spPr>
          <a:xfrm flipV="1">
            <a:off x="4158078" y="4048539"/>
            <a:ext cx="2455367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: 圆角 62"/>
          <p:cNvSpPr/>
          <p:nvPr/>
        </p:nvSpPr>
        <p:spPr>
          <a:xfrm>
            <a:off x="7345895" y="4254619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一人一单</a:t>
            </a:r>
            <a:endParaRPr lang="zh-CN" altLang="en-US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矩形: 圆角 60"/>
          <p:cNvSpPr/>
          <p:nvPr/>
        </p:nvSpPr>
        <p:spPr>
          <a:xfrm>
            <a:off x="7334249" y="276714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判断秒杀库存</a:t>
            </a:r>
            <a:endParaRPr lang="zh-CN" altLang="en-US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7011009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优化秒杀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7334249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查询优惠券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334249" y="27692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判断秒杀库存</a:t>
            </a:r>
            <a:endParaRPr lang="zh-CN" altLang="en-US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7334249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查询订单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334249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减库存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7334249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创建订单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7334249" y="424930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一人一单</a:t>
            </a:r>
            <a:endParaRPr lang="zh-CN" altLang="en-US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箭头连接符 13"/>
          <p:cNvCxnSpPr>
            <a:stCxn id="4" idx="2"/>
            <a:endCxn id="8" idx="0"/>
          </p:cNvCxnSpPr>
          <p:nvPr/>
        </p:nvCxnSpPr>
        <p:spPr>
          <a:xfrm>
            <a:off x="7861299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2"/>
            <a:endCxn id="9" idx="0"/>
          </p:cNvCxnSpPr>
          <p:nvPr/>
        </p:nvCxnSpPr>
        <p:spPr>
          <a:xfrm>
            <a:off x="7861299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2"/>
            <a:endCxn id="12" idx="0"/>
          </p:cNvCxnSpPr>
          <p:nvPr/>
        </p:nvCxnSpPr>
        <p:spPr>
          <a:xfrm>
            <a:off x="7861299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2"/>
            <a:endCxn id="10" idx="0"/>
          </p:cNvCxnSpPr>
          <p:nvPr/>
        </p:nvCxnSpPr>
        <p:spPr>
          <a:xfrm>
            <a:off x="7861299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2"/>
            <a:endCxn id="11" idx="0"/>
          </p:cNvCxnSpPr>
          <p:nvPr/>
        </p:nvCxnSpPr>
        <p:spPr>
          <a:xfrm>
            <a:off x="7861299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/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circular-database_20778"/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ircular-database_20778"/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ircular-database_20778"/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9" name="直接箭头连接符 28"/>
          <p:cNvCxnSpPr>
            <a:stCxn id="4" idx="3"/>
            <a:endCxn id="23" idx="1"/>
          </p:cNvCxnSpPr>
          <p:nvPr/>
        </p:nvCxnSpPr>
        <p:spPr>
          <a:xfrm>
            <a:off x="8388349" y="2229269"/>
            <a:ext cx="1483633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9" idx="3"/>
            <a:endCxn id="23" idx="1"/>
          </p:cNvCxnSpPr>
          <p:nvPr/>
        </p:nvCxnSpPr>
        <p:spPr>
          <a:xfrm>
            <a:off x="8388349" y="3709331"/>
            <a:ext cx="1483633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23" idx="1"/>
          </p:cNvCxnSpPr>
          <p:nvPr/>
        </p:nvCxnSpPr>
        <p:spPr>
          <a:xfrm flipV="1">
            <a:off x="8388349" y="4049920"/>
            <a:ext cx="1483633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1" idx="3"/>
            <a:endCxn id="23" idx="1"/>
          </p:cNvCxnSpPr>
          <p:nvPr/>
        </p:nvCxnSpPr>
        <p:spPr>
          <a:xfrm flipV="1">
            <a:off x="8388349" y="4049920"/>
            <a:ext cx="1483633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49" y="4595851"/>
            <a:ext cx="980954" cy="225766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2452070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/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7011009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Tomcat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/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179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5" idx="3"/>
            <a:endCxn id="38" idx="1"/>
          </p:cNvCxnSpPr>
          <p:nvPr/>
        </p:nvCxnSpPr>
        <p:spPr>
          <a:xfrm>
            <a:off x="3389451" y="4049920"/>
            <a:ext cx="941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4330702" y="3110501"/>
            <a:ext cx="1669164" cy="1878837"/>
          </a:xfrm>
          <a:prstGeom prst="roundRect">
            <a:avLst>
              <a:gd name="adj" fmla="val 4041"/>
            </a:avLst>
          </a:prstGeom>
          <a:noFill/>
          <a:ln w="12700">
            <a:solidFill>
              <a:srgbClr val="B6000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箭头连接符 53"/>
          <p:cNvCxnSpPr>
            <a:stCxn id="38" idx="3"/>
            <a:endCxn id="42" idx="1"/>
          </p:cNvCxnSpPr>
          <p:nvPr/>
        </p:nvCxnSpPr>
        <p:spPr>
          <a:xfrm flipV="1">
            <a:off x="5999866" y="4048539"/>
            <a:ext cx="1011143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: 圆角 55"/>
          <p:cNvSpPr/>
          <p:nvPr/>
        </p:nvSpPr>
        <p:spPr>
          <a:xfrm>
            <a:off x="4638234" y="3429000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判断秒杀库存</a:t>
            </a:r>
            <a:endParaRPr lang="zh-CN" altLang="en-US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4638234" y="42581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一人一单</a:t>
            </a:r>
            <a:endParaRPr lang="zh-CN" altLang="en-US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330701" y="2721114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600" dirty="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4500517" y="5521499"/>
            <a:ext cx="1339964" cy="55216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保存优惠券</a:t>
            </a:r>
            <a:r>
              <a:rPr lang="en-US" altLang="zh-CN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、用户</a:t>
            </a:r>
            <a:r>
              <a:rPr lang="en-US" altLang="zh-CN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、订单</a:t>
            </a:r>
            <a:r>
              <a:rPr lang="en-US" altLang="zh-CN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到阻塞队列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7" name="直接箭头连接符 36"/>
          <p:cNvCxnSpPr>
            <a:stCxn id="38" idx="2"/>
            <a:endCxn id="60" idx="0"/>
          </p:cNvCxnSpPr>
          <p:nvPr/>
        </p:nvCxnSpPr>
        <p:spPr>
          <a:xfrm>
            <a:off x="5165284" y="4989338"/>
            <a:ext cx="5215" cy="53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/>
          <p:cNvCxnSpPr>
            <a:stCxn id="42" idx="2"/>
            <a:endCxn id="60" idx="2"/>
          </p:cNvCxnSpPr>
          <p:nvPr/>
        </p:nvCxnSpPr>
        <p:spPr>
          <a:xfrm rot="5400000" flipH="1">
            <a:off x="6404110" y="4840049"/>
            <a:ext cx="207870" cy="2675092"/>
          </a:xfrm>
          <a:prstGeom prst="bentConnector3">
            <a:avLst>
              <a:gd name="adj1" fmla="val -129099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5367144" y="6316266"/>
            <a:ext cx="22765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异步读取队列中的信息，完成下单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幻灯片缩放定位 2">
            <a:hlinkClick r:id="rId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794" y="3888795"/>
            <a:ext cx="594871" cy="334614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cxnSp>
        <p:nvCxnSpPr>
          <p:cNvPr id="7" name="连接符: 肘形 6"/>
          <p:cNvCxnSpPr>
            <a:stCxn id="60" idx="1"/>
            <a:endCxn id="53" idx="2"/>
          </p:cNvCxnSpPr>
          <p:nvPr/>
        </p:nvCxnSpPr>
        <p:spPr>
          <a:xfrm rot="10800000">
            <a:off x="1092787" y="4354746"/>
            <a:ext cx="3407730" cy="1442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2157748" y="5821647"/>
            <a:ext cx="912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返回订单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0" y="1722755"/>
            <a:ext cx="3324860" cy="30670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并行操作</a:t>
            </a: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一个在</a:t>
            </a: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 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另一个在</a:t>
            </a: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tomcat</a:t>
            </a:r>
            <a:endParaRPr lang="en-US" altLang="zh-CN" sz="1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0.22109 0.09375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467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13 -0.093641 L 0 0 E" pathEditMode="relative" ptsTypes="">
                                      <p:cBhvr>
                                        <p:cTn id="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2085 0.000514 E" pathEditMode="relative" ptsTypes="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2085 -0.000514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63" grpId="3" animBg="1"/>
      <p:bldP spid="61" grpId="0" animBg="1"/>
      <p:bldP spid="61" grpId="1" animBg="1"/>
      <p:bldP spid="61" grpId="2" animBg="1"/>
      <p:bldP spid="61" grpId="3" animBg="1"/>
      <p:bldP spid="38" grpId="0" animBg="1"/>
      <p:bldP spid="56" grpId="0" animBg="1"/>
      <p:bldP spid="56" grpId="1" animBg="1"/>
      <p:bldP spid="56" grpId="2" animBg="1"/>
      <p:bldP spid="58" grpId="0" animBg="1"/>
      <p:bldP spid="58" grpId="1" animBg="1"/>
      <p:bldP spid="58" grpId="2" animBg="1"/>
      <p:bldP spid="59" grpId="0"/>
      <p:bldP spid="60" grpId="0" animBg="1"/>
      <p:bldP spid="62" grpId="0"/>
      <p:bldP spid="6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矩形: 圆角 138"/>
          <p:cNvSpPr/>
          <p:nvPr/>
        </p:nvSpPr>
        <p:spPr>
          <a:xfrm>
            <a:off x="711201" y="2252010"/>
            <a:ext cx="5769112" cy="4147930"/>
          </a:xfrm>
          <a:prstGeom prst="roundRect">
            <a:avLst>
              <a:gd name="adj" fmla="val 85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Lua</a:t>
            </a:r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脚本</a:t>
            </a:r>
            <a:endParaRPr lang="zh-CN" altLang="en-US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优化秒杀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409234" y="296414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菱形 79"/>
          <p:cNvSpPr/>
          <p:nvPr/>
        </p:nvSpPr>
        <p:spPr>
          <a:xfrm>
            <a:off x="859744" y="3761212"/>
            <a:ext cx="151037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判断库存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是否充足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1" name="直接箭头连接符 80"/>
          <p:cNvCxnSpPr>
            <a:stCxn id="77" idx="4"/>
            <a:endCxn id="80" idx="0"/>
          </p:cNvCxnSpPr>
          <p:nvPr/>
        </p:nvCxnSpPr>
        <p:spPr>
          <a:xfrm flipH="1">
            <a:off x="1614933" y="3198350"/>
            <a:ext cx="3" cy="56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1409231" y="5661832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3" name="直接箭头连接符 82"/>
          <p:cNvCxnSpPr>
            <a:stCxn id="88" idx="2"/>
            <a:endCxn id="82" idx="0"/>
          </p:cNvCxnSpPr>
          <p:nvPr/>
        </p:nvCxnSpPr>
        <p:spPr>
          <a:xfrm>
            <a:off x="1614932" y="5219261"/>
            <a:ext cx="1" cy="44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80" idx="2"/>
            <a:endCxn id="88" idx="0"/>
          </p:cNvCxnSpPr>
          <p:nvPr/>
        </p:nvCxnSpPr>
        <p:spPr>
          <a:xfrm flipH="1">
            <a:off x="1614932" y="4240400"/>
            <a:ext cx="1" cy="57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1642581" y="4387720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矩形: 圆角 87"/>
          <p:cNvSpPr/>
          <p:nvPr/>
        </p:nvSpPr>
        <p:spPr>
          <a:xfrm>
            <a:off x="1231271" y="481915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89" name="直接箭头连接符 88"/>
          <p:cNvCxnSpPr>
            <a:stCxn id="80" idx="3"/>
            <a:endCxn id="91" idx="1"/>
          </p:cNvCxnSpPr>
          <p:nvPr/>
        </p:nvCxnSpPr>
        <p:spPr>
          <a:xfrm>
            <a:off x="2370121" y="4000806"/>
            <a:ext cx="76544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2423049" y="37414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" name="菱形 90"/>
          <p:cNvSpPr/>
          <p:nvPr/>
        </p:nvSpPr>
        <p:spPr>
          <a:xfrm>
            <a:off x="3135562" y="3710556"/>
            <a:ext cx="1188294" cy="580503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判断用户是否下单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9" name="矩形: 圆角 98"/>
          <p:cNvSpPr/>
          <p:nvPr/>
        </p:nvSpPr>
        <p:spPr>
          <a:xfrm>
            <a:off x="5430573" y="379535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扣减库存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2" name="直接箭头连接符 101"/>
          <p:cNvCxnSpPr>
            <a:stCxn id="91" idx="3"/>
            <a:endCxn id="99" idx="1"/>
          </p:cNvCxnSpPr>
          <p:nvPr/>
        </p:nvCxnSpPr>
        <p:spPr>
          <a:xfrm flipV="1">
            <a:off x="4323856" y="3995413"/>
            <a:ext cx="1106717" cy="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4698007" y="37414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7" name="矩形: 圆角 106"/>
          <p:cNvSpPr/>
          <p:nvPr/>
        </p:nvSpPr>
        <p:spPr>
          <a:xfrm>
            <a:off x="5345569" y="4729273"/>
            <a:ext cx="937327" cy="55817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userId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存入当前优惠券的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集合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08" name="直接箭头连接符 107"/>
          <p:cNvCxnSpPr>
            <a:stCxn id="99" idx="2"/>
            <a:endCxn id="107" idx="0"/>
          </p:cNvCxnSpPr>
          <p:nvPr/>
        </p:nvCxnSpPr>
        <p:spPr>
          <a:xfrm flipH="1">
            <a:off x="5814233" y="4195468"/>
            <a:ext cx="1" cy="53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矩形: 圆角 124"/>
          <p:cNvSpPr/>
          <p:nvPr/>
        </p:nvSpPr>
        <p:spPr>
          <a:xfrm>
            <a:off x="4454437" y="558049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26" name="连接符: 肘形 125"/>
          <p:cNvCxnSpPr>
            <a:stCxn id="107" idx="2"/>
            <a:endCxn id="125" idx="3"/>
          </p:cNvCxnSpPr>
          <p:nvPr/>
        </p:nvCxnSpPr>
        <p:spPr>
          <a:xfrm rot="5400000">
            <a:off x="5271447" y="5237760"/>
            <a:ext cx="493098" cy="592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>
            <a:stCxn id="125" idx="1"/>
            <a:endCxn id="82" idx="6"/>
          </p:cNvCxnSpPr>
          <p:nvPr/>
        </p:nvCxnSpPr>
        <p:spPr>
          <a:xfrm flipH="1">
            <a:off x="1820634" y="5780546"/>
            <a:ext cx="2633803" cy="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椭圆 132"/>
          <p:cNvSpPr/>
          <p:nvPr/>
        </p:nvSpPr>
        <p:spPr>
          <a:xfrm>
            <a:off x="8218095" y="2535945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4" name="直接箭头连接符 133"/>
          <p:cNvCxnSpPr>
            <a:stCxn id="133" idx="4"/>
            <a:endCxn id="135" idx="0"/>
          </p:cNvCxnSpPr>
          <p:nvPr/>
        </p:nvCxnSpPr>
        <p:spPr>
          <a:xfrm flipH="1">
            <a:off x="8423796" y="2770149"/>
            <a:ext cx="1" cy="55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矩形: 圆角 134"/>
          <p:cNvSpPr/>
          <p:nvPr/>
        </p:nvSpPr>
        <p:spPr>
          <a:xfrm>
            <a:off x="7982570" y="3326245"/>
            <a:ext cx="88245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lua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脚本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41" name="直接箭头连接符 140"/>
          <p:cNvCxnSpPr>
            <a:stCxn id="135" idx="1"/>
            <a:endCxn id="139" idx="3"/>
          </p:cNvCxnSpPr>
          <p:nvPr/>
        </p:nvCxnSpPr>
        <p:spPr>
          <a:xfrm flipH="1">
            <a:off x="6480313" y="3526300"/>
            <a:ext cx="1502257" cy="799675"/>
          </a:xfrm>
          <a:prstGeom prst="straightConnector1">
            <a:avLst/>
          </a:prstGeom>
          <a:ln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菱形 141"/>
          <p:cNvSpPr/>
          <p:nvPr/>
        </p:nvSpPr>
        <p:spPr>
          <a:xfrm>
            <a:off x="7668607" y="4240400"/>
            <a:ext cx="151037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判断结果是否为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43" name="直接箭头连接符 142"/>
          <p:cNvCxnSpPr>
            <a:stCxn id="135" idx="2"/>
            <a:endCxn id="142" idx="0"/>
          </p:cNvCxnSpPr>
          <p:nvPr/>
        </p:nvCxnSpPr>
        <p:spPr>
          <a:xfrm>
            <a:off x="8423796" y="3726355"/>
            <a:ext cx="0" cy="51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>
            <a:stCxn id="142" idx="2"/>
            <a:endCxn id="150" idx="0"/>
          </p:cNvCxnSpPr>
          <p:nvPr/>
        </p:nvCxnSpPr>
        <p:spPr>
          <a:xfrm>
            <a:off x="8423796" y="4719588"/>
            <a:ext cx="0" cy="50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文本框 148"/>
          <p:cNvSpPr txBox="1"/>
          <p:nvPr/>
        </p:nvSpPr>
        <p:spPr>
          <a:xfrm>
            <a:off x="8423795" y="4754445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0" name="矩形: 圆角 149"/>
          <p:cNvSpPr/>
          <p:nvPr/>
        </p:nvSpPr>
        <p:spPr>
          <a:xfrm>
            <a:off x="8040135" y="522588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异常信息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8218094" y="6132288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4" name="直接箭头连接符 153"/>
          <p:cNvCxnSpPr>
            <a:stCxn id="150" idx="2"/>
            <a:endCxn id="153" idx="0"/>
          </p:cNvCxnSpPr>
          <p:nvPr/>
        </p:nvCxnSpPr>
        <p:spPr>
          <a:xfrm>
            <a:off x="8423796" y="5625993"/>
            <a:ext cx="0" cy="50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/>
          <p:cNvSpPr/>
          <p:nvPr/>
        </p:nvSpPr>
        <p:spPr>
          <a:xfrm>
            <a:off x="9934173" y="4212990"/>
            <a:ext cx="1196247" cy="534007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将优惠券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、用户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和订单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存入阻塞队列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7" name="直接箭头连接符 156"/>
          <p:cNvCxnSpPr>
            <a:stCxn id="142" idx="3"/>
            <a:endCxn id="156" idx="1"/>
          </p:cNvCxnSpPr>
          <p:nvPr/>
        </p:nvCxnSpPr>
        <p:spPr>
          <a:xfrm>
            <a:off x="9178984" y="4479994"/>
            <a:ext cx="755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文本框 157"/>
          <p:cNvSpPr txBox="1"/>
          <p:nvPr/>
        </p:nvSpPr>
        <p:spPr>
          <a:xfrm>
            <a:off x="9228235" y="42371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1" name="矩形: 圆角 160"/>
          <p:cNvSpPr/>
          <p:nvPr/>
        </p:nvSpPr>
        <p:spPr>
          <a:xfrm>
            <a:off x="10148635" y="524049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订单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2" name="直接箭头连接符 161"/>
          <p:cNvCxnSpPr>
            <a:stCxn id="91" idx="2"/>
            <a:endCxn id="164" idx="0"/>
          </p:cNvCxnSpPr>
          <p:nvPr/>
        </p:nvCxnSpPr>
        <p:spPr>
          <a:xfrm>
            <a:off x="3729709" y="4291059"/>
            <a:ext cx="0" cy="53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/>
          <p:cNvSpPr txBox="1"/>
          <p:nvPr/>
        </p:nvSpPr>
        <p:spPr>
          <a:xfrm>
            <a:off x="3735531" y="4405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4" name="矩形: 圆角 163"/>
          <p:cNvSpPr/>
          <p:nvPr/>
        </p:nvSpPr>
        <p:spPr>
          <a:xfrm>
            <a:off x="3346048" y="482180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7" name="连接符: 肘形 166"/>
          <p:cNvCxnSpPr>
            <a:stCxn id="164" idx="2"/>
            <a:endCxn id="82" idx="6"/>
          </p:cNvCxnSpPr>
          <p:nvPr/>
        </p:nvCxnSpPr>
        <p:spPr>
          <a:xfrm rot="5400000">
            <a:off x="2493387" y="4549166"/>
            <a:ext cx="563571" cy="19090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接箭头连接符 173"/>
          <p:cNvCxnSpPr>
            <a:stCxn id="156" idx="2"/>
            <a:endCxn id="161" idx="0"/>
          </p:cNvCxnSpPr>
          <p:nvPr/>
        </p:nvCxnSpPr>
        <p:spPr>
          <a:xfrm flipH="1">
            <a:off x="10532296" y="4746997"/>
            <a:ext cx="1" cy="49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连接符: 肘形 176"/>
          <p:cNvCxnSpPr>
            <a:stCxn id="161" idx="2"/>
            <a:endCxn id="153" idx="6"/>
          </p:cNvCxnSpPr>
          <p:nvPr/>
        </p:nvCxnSpPr>
        <p:spPr>
          <a:xfrm rot="5400000">
            <a:off x="9273225" y="4996874"/>
            <a:ext cx="615344" cy="1902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表格 17"/>
          <p:cNvGraphicFramePr>
            <a:graphicFrameLocks noGrp="1"/>
          </p:cNvGraphicFramePr>
          <p:nvPr/>
        </p:nvGraphicFramePr>
        <p:xfrm>
          <a:off x="3109779" y="1477908"/>
          <a:ext cx="2235790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95696"/>
                <a:gridCol w="940094"/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KEY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AD2B26"/>
                    </a:solidFill>
                  </a:tcPr>
                </a:tc>
              </a:tr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stock:vid:7</a:t>
                      </a:r>
                      <a:endParaRPr lang="en-US" altLang="zh-CN" sz="12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100</a:t>
                      </a:r>
                      <a:endParaRPr lang="en-US" altLang="zh-CN" sz="12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9" name="表格 17"/>
          <p:cNvGraphicFramePr>
            <a:graphicFrameLocks noGrp="1"/>
          </p:cNvGraphicFramePr>
          <p:nvPr/>
        </p:nvGraphicFramePr>
        <p:xfrm>
          <a:off x="5864850" y="1461560"/>
          <a:ext cx="4929181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550934"/>
                <a:gridCol w="3378247"/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KEY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AD2B26"/>
                    </a:solidFill>
                  </a:tcPr>
                </a:tc>
              </a:tr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order:vid:7</a:t>
                      </a:r>
                      <a:endParaRPr lang="en-US" altLang="zh-CN" sz="12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7759557" y="1763833"/>
            <a:ext cx="290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904581" y="1760610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2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290671" y="1758716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3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676761" y="1756822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5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062851" y="1754928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7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448941" y="1753034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8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动作按钮: 后退或前一项 27">
            <a:hlinkClick r:id="" action="ppaction://hlinkshowjump?jump=previousslide" highlightClick="1"/>
          </p:cNvPr>
          <p:cNvSpPr/>
          <p:nvPr/>
        </p:nvSpPr>
        <p:spPr>
          <a:xfrm>
            <a:off x="11670890" y="6132288"/>
            <a:ext cx="358102" cy="316704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circular-database_20778"/>
          <p:cNvSpPr/>
          <p:nvPr/>
        </p:nvSpPr>
        <p:spPr>
          <a:xfrm>
            <a:off x="11345690" y="3216821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连接符: 肘形 29"/>
          <p:cNvCxnSpPr>
            <a:stCxn id="156" idx="0"/>
          </p:cNvCxnSpPr>
          <p:nvPr/>
        </p:nvCxnSpPr>
        <p:spPr>
          <a:xfrm rot="5400000" flipH="1" flipV="1">
            <a:off x="10546998" y="3414299"/>
            <a:ext cx="783990" cy="813393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10476315" y="3502807"/>
            <a:ext cx="497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异步下单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03850" y="3479800"/>
            <a:ext cx="1189355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减去</a:t>
            </a:r>
            <a:r>
              <a:rPr lang="en-US" altLang="zh-CN" sz="105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05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的库存</a:t>
            </a:r>
            <a:endParaRPr lang="zh-CN" altLang="en-US" sz="105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77" grpId="0" animBg="1"/>
      <p:bldP spid="80" grpId="0" animBg="1"/>
      <p:bldP spid="82" grpId="0" animBg="1"/>
      <p:bldP spid="87" grpId="0"/>
      <p:bldP spid="88" grpId="0" animBg="1"/>
      <p:bldP spid="90" grpId="0"/>
      <p:bldP spid="91" grpId="0" animBg="1"/>
      <p:bldP spid="99" grpId="0" animBg="1"/>
      <p:bldP spid="103" grpId="0"/>
      <p:bldP spid="107" grpId="0" animBg="1"/>
      <p:bldP spid="125" grpId="0" animBg="1"/>
      <p:bldP spid="133" grpId="0" animBg="1"/>
      <p:bldP spid="135" grpId="0" animBg="1"/>
      <p:bldP spid="142" grpId="0" animBg="1"/>
      <p:bldP spid="149" grpId="0"/>
      <p:bldP spid="150" grpId="0" animBg="1"/>
      <p:bldP spid="153" grpId="0" animBg="1"/>
      <p:bldP spid="156" grpId="0" animBg="1"/>
      <p:bldP spid="158" grpId="0"/>
      <p:bldP spid="161" grpId="0" animBg="1"/>
      <p:bldP spid="163" grpId="0"/>
      <p:bldP spid="164" grpId="0" animBg="1"/>
      <p:bldP spid="17" grpId="0"/>
      <p:bldP spid="62" grpId="0"/>
      <p:bldP spid="63" grpId="0"/>
      <p:bldP spid="64" grpId="0"/>
      <p:bldP spid="65" grpId="0"/>
      <p:bldP spid="66" grpId="0"/>
      <p:bldP spid="28" grpId="0" animBg="1"/>
      <p:bldP spid="78" grpId="0" animBg="1"/>
      <p:bldP spid="8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改进秒杀业务，提高并发性能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新增秒杀优惠券的同时，将优惠券信息保存到</a:t>
            </a:r>
            <a:r>
              <a:rPr lang="en-US" altLang="zh-CN"/>
              <a:t>Redis</a:t>
            </a:r>
            <a:r>
              <a:rPr lang="zh-CN" altLang="en-US"/>
              <a:t>中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基于</a:t>
            </a:r>
            <a:r>
              <a:rPr lang="en-US" altLang="zh-CN"/>
              <a:t>Lua</a:t>
            </a:r>
            <a:r>
              <a:rPr lang="zh-CN" altLang="en-US"/>
              <a:t>脚本，判断秒杀库存、一人一单，决定用户是否抢购成功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如果抢购成功，将优惠券</a:t>
            </a:r>
            <a:r>
              <a:rPr lang="en-US" altLang="zh-CN"/>
              <a:t>id</a:t>
            </a:r>
            <a:r>
              <a:rPr lang="zh-CN" altLang="en-US"/>
              <a:t>和用户</a:t>
            </a:r>
            <a:r>
              <a:rPr lang="en-US" altLang="zh-CN"/>
              <a:t>id</a:t>
            </a:r>
            <a:r>
              <a:rPr lang="zh-CN" altLang="en-US"/>
              <a:t>封装后存入阻塞队列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开启线程任务，不断从阻塞队列中获取信息，实现异步下单功能</a:t>
            </a:r>
            <a:endParaRPr lang="en-US" altLang="zh-CN"/>
          </a:p>
        </p:txBody>
      </p:sp>
    </p:spTree>
  </p:cSld>
  <p:clrMapOvr>
    <a:masterClrMapping/>
  </p:clrMapOvr>
  <p:transition spd="med">
    <p:pull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秒杀业务的优化思路是什么？</a:t>
            </a:r>
            <a:endParaRPr lang="en-US" altLang="zh-CN"/>
          </a:p>
          <a:p>
            <a:pPr>
              <a:buFont typeface="+mj-ea"/>
              <a:buAutoNum type="circleNumDbPlain"/>
            </a:pPr>
            <a:r>
              <a:rPr lang="zh-CN" altLang="en-US" sz="1600"/>
              <a:t>先利用</a:t>
            </a:r>
            <a:r>
              <a:rPr lang="en-US" altLang="zh-CN" sz="1600"/>
              <a:t>Redis</a:t>
            </a:r>
            <a:r>
              <a:rPr lang="zh-CN" altLang="en-US" sz="1600"/>
              <a:t>完成库存余量、一人一单判断，完成抢单业务</a:t>
            </a:r>
            <a:endParaRPr lang="en-US" altLang="zh-CN" sz="1600"/>
          </a:p>
          <a:p>
            <a:pPr>
              <a:buFont typeface="+mj-ea"/>
              <a:buAutoNum type="circleNumDbPlain"/>
            </a:pPr>
            <a:r>
              <a:rPr lang="zh-CN" altLang="en-US" sz="1600"/>
              <a:t>再将下单业务放入阻塞队列，利用独立线程异步下单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基于阻塞队列的异步秒杀存在哪些问题？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/>
              <a:t>内存限制问题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/>
              <a:t>数据安全问题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l"/>
            </a:pPr>
            <a:endParaRPr lang="zh-CN" altLang="en-US" sz="16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消息队列实现异步秒杀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9" name="文本占位符 1"/>
          <p:cNvSpPr txBox="1"/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消息队列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essage 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Q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ueue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），字面意思就是存放消息的队列。最简单的消息队列模型包括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个角色：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消息队列：存储和管理消息，也被称为消息代理（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Message Broker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生产者：发送消息到消息队列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消费者：从消息队列获取消息并处理消息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消息队列实现异步秒杀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403744" y="3811914"/>
            <a:ext cx="1616766" cy="590180"/>
          </a:xfrm>
          <a:prstGeom prst="roundRect">
            <a:avLst>
              <a:gd name="adj" fmla="val 74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生产者</a:t>
            </a:r>
            <a:endParaRPr lang="zh-CN" altLang="en-US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529627" y="4745362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判断秒杀时间</a:t>
            </a:r>
            <a:endParaRPr lang="en-US" altLang="zh-CN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和库存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1529627" y="5362436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</a:t>
            </a:r>
            <a:endParaRPr lang="en-US" altLang="zh-CN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一人一单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柱体 7"/>
          <p:cNvSpPr/>
          <p:nvPr/>
        </p:nvSpPr>
        <p:spPr>
          <a:xfrm rot="16200000">
            <a:off x="5358202" y="2914458"/>
            <a:ext cx="747711" cy="238509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Message Queue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529627" y="6006404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发送优惠券</a:t>
            </a:r>
            <a:r>
              <a:rPr lang="en-US" altLang="zh-CN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endParaRPr lang="en-US" altLang="zh-CN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用户</a:t>
            </a:r>
            <a:r>
              <a:rPr lang="en-US" altLang="zh-CN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到消息队列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0" name="直接箭头连接符 9"/>
          <p:cNvCxnSpPr>
            <a:stCxn id="2" idx="3"/>
            <a:endCxn id="8" idx="1"/>
          </p:cNvCxnSpPr>
          <p:nvPr/>
        </p:nvCxnSpPr>
        <p:spPr>
          <a:xfrm>
            <a:off x="3020510" y="4107004"/>
            <a:ext cx="15190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8443605" y="3811914"/>
            <a:ext cx="1561007" cy="590180"/>
          </a:xfrm>
          <a:prstGeom prst="roundRect">
            <a:avLst>
              <a:gd name="adj" fmla="val 740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消费者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6924605" y="4107004"/>
            <a:ext cx="151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8697058" y="4745362"/>
            <a:ext cx="1054100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接收消息</a:t>
            </a:r>
            <a:endParaRPr lang="en-US" altLang="zh-CN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完成下单</a:t>
            </a:r>
            <a:endParaRPr lang="zh-CN" altLang="en-US" sz="12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9" grpId="0" animBg="1"/>
      <p:bldP spid="11" grpId="0" animBg="1"/>
      <p:bldP spid="1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消息队列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essage 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Q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ueue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），字面意思就是存放消息的队列。最简单的消息队列模型包括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个角色：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消息队列：存储和管理消息，也被称为消息代理（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Message Broker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生产者：发送消息到消息队列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消费者：从消息队列获取消息并处理消息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消息队列实现异步秒杀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403744" y="5546577"/>
            <a:ext cx="1616766" cy="590180"/>
          </a:xfrm>
          <a:prstGeom prst="roundRect">
            <a:avLst>
              <a:gd name="adj" fmla="val 74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生产者</a:t>
            </a:r>
            <a:endParaRPr lang="zh-CN" altLang="en-US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柱体 7"/>
          <p:cNvSpPr/>
          <p:nvPr/>
        </p:nvSpPr>
        <p:spPr>
          <a:xfrm rot="16200000">
            <a:off x="5358202" y="4649121"/>
            <a:ext cx="747711" cy="238509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Message Queue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箭头连接符 9"/>
          <p:cNvCxnSpPr>
            <a:stCxn id="2" idx="3"/>
            <a:endCxn id="8" idx="1"/>
          </p:cNvCxnSpPr>
          <p:nvPr/>
        </p:nvCxnSpPr>
        <p:spPr>
          <a:xfrm>
            <a:off x="3020510" y="5841667"/>
            <a:ext cx="15190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8443605" y="5546577"/>
            <a:ext cx="1561007" cy="590180"/>
          </a:xfrm>
          <a:prstGeom prst="roundRect">
            <a:avLst>
              <a:gd name="adj" fmla="val 740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消费者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6924605" y="5841667"/>
            <a:ext cx="151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占位符 2"/>
          <p:cNvSpPr txBox="1"/>
          <p:nvPr/>
        </p:nvSpPr>
        <p:spPr>
          <a:xfrm>
            <a:off x="710563" y="3327440"/>
            <a:ext cx="10698800" cy="49092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提供了三种不同的方式来实现消息队列：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list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结构：基于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List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结构模拟消息队列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PubSub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：基本的点对点消息模型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Stream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：比较完善的消息队列模型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发送短信验证码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880" y="1583183"/>
            <a:ext cx="2549678" cy="4549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圆角 5"/>
          <p:cNvSpPr/>
          <p:nvPr/>
        </p:nvSpPr>
        <p:spPr>
          <a:xfrm>
            <a:off x="2835564" y="5787190"/>
            <a:ext cx="360218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818" y="1583183"/>
            <a:ext cx="2619159" cy="45614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连接符: 肘形 9"/>
          <p:cNvCxnSpPr>
            <a:stCxn id="6" idx="3"/>
            <a:endCxn id="8" idx="1"/>
          </p:cNvCxnSpPr>
          <p:nvPr/>
        </p:nvCxnSpPr>
        <p:spPr>
          <a:xfrm flipV="1">
            <a:off x="3195782" y="3863912"/>
            <a:ext cx="1335036" cy="210200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692" y="1554242"/>
            <a:ext cx="3214428" cy="1535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: 圆角 12"/>
          <p:cNvSpPr/>
          <p:nvPr/>
        </p:nvSpPr>
        <p:spPr>
          <a:xfrm>
            <a:off x="6095999" y="1964570"/>
            <a:ext cx="1053977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肘形 13"/>
          <p:cNvCxnSpPr>
            <a:stCxn id="13" idx="3"/>
            <a:endCxn id="12" idx="1"/>
          </p:cNvCxnSpPr>
          <p:nvPr/>
        </p:nvCxnSpPr>
        <p:spPr>
          <a:xfrm>
            <a:off x="7149976" y="2143295"/>
            <a:ext cx="1116716" cy="17872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表格 4"/>
          <p:cNvGraphicFramePr>
            <a:graphicFrameLocks noGrp="1"/>
          </p:cNvGraphicFramePr>
          <p:nvPr/>
        </p:nvGraphicFramePr>
        <p:xfrm>
          <a:off x="8266692" y="4325236"/>
          <a:ext cx="3214428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61064"/>
                <a:gridCol w="2053364"/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/user/code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phone,</a:t>
                      </a:r>
                      <a:r>
                        <a:rPr lang="zh-CN" altLang="en-US" sz="1400"/>
                        <a:t>电话号码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4" name="直接箭头连接符 23"/>
          <p:cNvCxnSpPr>
            <a:stCxn id="12" idx="2"/>
            <a:endCxn id="22" idx="0"/>
          </p:cNvCxnSpPr>
          <p:nvPr/>
        </p:nvCxnSpPr>
        <p:spPr>
          <a:xfrm>
            <a:off x="9873906" y="3089797"/>
            <a:ext cx="0" cy="1235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消息队列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essage 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Q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ueue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），字面意思就是存放消息的队列。而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list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数据结构是一个双向链表，很容易模拟出队列效果。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队列是入口和出口不在一边，因此我们可以利用：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LPUSH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结合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RPOP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、或者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RPUSH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结合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LPOP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来实现。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不过要注意的是，当队列中没有消息时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RPOP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或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LPOP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操作会返回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null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，并不像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JVM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的阻塞队列那样会阻塞并等待消息。因此这里应该使用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BRPOP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或者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BLPOP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来实现阻塞效果。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List</a:t>
            </a:r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结构模拟消息队列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767687" y="4205735"/>
            <a:ext cx="988960" cy="590180"/>
          </a:xfrm>
          <a:prstGeom prst="roundRect">
            <a:avLst>
              <a:gd name="adj" fmla="val 74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生产者</a:t>
            </a:r>
            <a:endParaRPr lang="zh-CN" altLang="en-US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柱体 7"/>
          <p:cNvSpPr/>
          <p:nvPr/>
        </p:nvSpPr>
        <p:spPr>
          <a:xfrm rot="16200000">
            <a:off x="5610208" y="3196341"/>
            <a:ext cx="747711" cy="260896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lIns="36000" tIns="0" rIns="36000" bIns="0" rtlCol="0" anchor="t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Message Queue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箭头连接符 9"/>
          <p:cNvCxnSpPr>
            <a:stCxn id="2" idx="3"/>
            <a:endCxn id="8" idx="1"/>
          </p:cNvCxnSpPr>
          <p:nvPr/>
        </p:nvCxnSpPr>
        <p:spPr>
          <a:xfrm>
            <a:off x="2756647" y="4500825"/>
            <a:ext cx="1922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9238129" y="4205735"/>
            <a:ext cx="1130426" cy="590180"/>
          </a:xfrm>
          <a:prstGeom prst="roundRect">
            <a:avLst>
              <a:gd name="adj" fmla="val 740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消费者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7288548" y="4500825"/>
            <a:ext cx="1949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287684" y="4172178"/>
            <a:ext cx="88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LPUSH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93422" y="4172178"/>
            <a:ext cx="88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RPOP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2224231" y="4385080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msg1</a:t>
            </a:r>
            <a:endParaRPr lang="en-US" altLang="zh-CN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2224231" y="4385080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msg2</a:t>
            </a:r>
            <a:endParaRPr lang="en-US" altLang="zh-CN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0.32994 -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0.25937 -0.0013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94 -0.00139 L 0.66966 -0.0013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 animBg="1"/>
      <p:bldP spid="17" grpId="1" animBg="1"/>
      <p:bldP spid="17" grpId="2" animBg="1"/>
      <p:bldP spid="18" grpId="0" animBg="1"/>
      <p:bldP spid="18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List</a:t>
            </a:r>
            <a:r>
              <a:rPr lang="zh-CN" altLang="en-US"/>
              <a:t>的消息队列有哪些优缺点？</a:t>
            </a:r>
            <a:endParaRPr lang="en-US" altLang="zh-CN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优点：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利用</a:t>
            </a:r>
            <a:r>
              <a:rPr lang="en-US" altLang="zh-CN" sz="1600"/>
              <a:t>Redis</a:t>
            </a:r>
            <a:r>
              <a:rPr lang="zh-CN" altLang="en-US" sz="1600"/>
              <a:t>存储，不受限于</a:t>
            </a:r>
            <a:r>
              <a:rPr lang="en-US" altLang="zh-CN" sz="1600"/>
              <a:t>JVM</a:t>
            </a:r>
            <a:r>
              <a:rPr lang="zh-CN" altLang="en-US" sz="1600"/>
              <a:t>内存上限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基于</a:t>
            </a:r>
            <a:r>
              <a:rPr lang="en-US" altLang="zh-CN" sz="1600"/>
              <a:t>Redis</a:t>
            </a:r>
            <a:r>
              <a:rPr lang="zh-CN" altLang="en-US" sz="1600"/>
              <a:t>的持久化机制，数据安全性有保证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可以满足消息有序性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缺点：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无法避免消息丢失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只支持单消费者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PubSub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（发布订阅）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Redis2.0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版本引入的消息传递模型。顾名思义，消费者可以订阅一个或多个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channel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，生产者向对应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channel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发送消息后，所有订阅者都能收到相关消息。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SUBSCRIBE channel [channel]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：订阅一个或多个频道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PUBLISH channel msg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：向一个频道发送消息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PSUBSCRIBE pattern[pattern]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：订阅与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pattern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格式匹配的所有频道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PubSub</a:t>
            </a:r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的消息队列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767687" y="4447781"/>
            <a:ext cx="988960" cy="590180"/>
          </a:xfrm>
          <a:prstGeom prst="roundRect">
            <a:avLst>
              <a:gd name="adj" fmla="val 74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生产者</a:t>
            </a:r>
            <a:endParaRPr lang="zh-CN" altLang="en-US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柱体 7"/>
          <p:cNvSpPr/>
          <p:nvPr/>
        </p:nvSpPr>
        <p:spPr>
          <a:xfrm rot="16200000">
            <a:off x="5610208" y="3438387"/>
            <a:ext cx="747711" cy="260896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lIns="36000" tIns="0" rIns="36000" bIns="0" rtlCol="0" anchor="t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Message Queue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箭头连接符 9"/>
          <p:cNvCxnSpPr>
            <a:stCxn id="2" idx="3"/>
            <a:endCxn id="8" idx="1"/>
          </p:cNvCxnSpPr>
          <p:nvPr/>
        </p:nvCxnSpPr>
        <p:spPr>
          <a:xfrm>
            <a:off x="2756647" y="4742871"/>
            <a:ext cx="1922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9238129" y="3425857"/>
            <a:ext cx="1130426" cy="590180"/>
          </a:xfrm>
          <a:prstGeom prst="roundRect">
            <a:avLst>
              <a:gd name="adj" fmla="val 740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消费者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 flipV="1">
            <a:off x="7288548" y="3720947"/>
            <a:ext cx="1949581" cy="102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2224231" y="4627126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msg1</a:t>
            </a:r>
            <a:endParaRPr lang="en-US" altLang="zh-CN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9238129" y="5449446"/>
            <a:ext cx="1130426" cy="590180"/>
          </a:xfrm>
          <a:prstGeom prst="roundRect">
            <a:avLst>
              <a:gd name="adj" fmla="val 740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消费者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>
            <a:stCxn id="8" idx="3"/>
            <a:endCxn id="14" idx="1"/>
          </p:cNvCxnSpPr>
          <p:nvPr/>
        </p:nvCxnSpPr>
        <p:spPr>
          <a:xfrm>
            <a:off x="7288548" y="4742871"/>
            <a:ext cx="1949581" cy="100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606117" y="4125538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subscribe order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.queue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06116" y="6106645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psubscribe order.*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67687" y="5179721"/>
            <a:ext cx="2188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publish order.queue msg1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6445289" y="4627126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msg1</a:t>
            </a:r>
            <a:endParaRPr lang="en-US" altLang="zh-CN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6445289" y="4627125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msg1</a:t>
            </a:r>
            <a:endParaRPr lang="en-US" altLang="zh-CN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34648 3.33333E-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18138 -0.16343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-817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18138 0.16921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-0.16343 L 0.33464 -0.1588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23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0.16921 L 0.33464 0.17129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1" grpId="0" animBg="1"/>
      <p:bldP spid="17" grpId="0" animBg="1"/>
      <p:bldP spid="17" grpId="1" animBg="1"/>
      <p:bldP spid="17" grpId="2" animBg="1"/>
      <p:bldP spid="14" grpId="0" animBg="1"/>
      <p:bldP spid="19" grpId="0"/>
      <p:bldP spid="21" grpId="0"/>
      <p:bldP spid="22" grpId="0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PubSub</a:t>
            </a:r>
            <a:r>
              <a:rPr lang="zh-CN" altLang="en-US"/>
              <a:t>的消息队列有哪些优缺点？</a:t>
            </a:r>
            <a:endParaRPr lang="en-US" altLang="zh-CN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优点：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采用发布订阅模型，支持多生产、多消费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缺点：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不支持数据持久化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无法避免消息丢失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消息堆积有上限，超出时数据丢失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en-US" altLang="zh-CN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Stream </a:t>
            </a:r>
            <a:r>
              <a:rPr lang="zh-CN" altLang="en-US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 </a:t>
            </a:r>
            <a:r>
              <a:rPr lang="en-US" altLang="zh-CN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 5.0 </a:t>
            </a:r>
            <a:r>
              <a:rPr lang="zh-CN" altLang="en-US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引入的一种新数据类型，</a:t>
            </a:r>
            <a:r>
              <a:rPr lang="zh-CN" altLang="en-US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可以实现</a:t>
            </a:r>
            <a:r>
              <a:rPr lang="zh-CN" altLang="en-US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一个功能非常完善的消息队列。</a:t>
            </a:r>
            <a:endParaRPr lang="en-US" altLang="zh-CN" b="0" i="0">
              <a:solidFill>
                <a:srgbClr val="33333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发送消息的命令：</a:t>
            </a:r>
            <a:endParaRPr lang="en-US" altLang="zh-CN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例如：</a:t>
            </a:r>
            <a:endParaRPr lang="en-US" altLang="zh-CN" b="0" i="0">
              <a:solidFill>
                <a:srgbClr val="33333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Stream</a:t>
            </a:r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的消息队列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398" y="2520641"/>
            <a:ext cx="10607435" cy="1455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003461" y="2948683"/>
            <a:ext cx="1315092" cy="2465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58266" y="3454989"/>
            <a:ext cx="2313454" cy="415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如果队列不存在，是否自动创建队列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默认是自动创建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箭头连接符 15"/>
          <p:cNvCxnSpPr>
            <a:stCxn id="7" idx="2"/>
            <a:endCxn id="9" idx="0"/>
          </p:cNvCxnSpPr>
          <p:nvPr/>
        </p:nvCxnSpPr>
        <p:spPr>
          <a:xfrm>
            <a:off x="2661007" y="3195263"/>
            <a:ext cx="1053986" cy="2597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421294" y="2948683"/>
            <a:ext cx="4481735" cy="2517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38846" y="3530644"/>
            <a:ext cx="1914307" cy="2539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设置消息队列的最大消息数量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箭头连接符 26"/>
          <p:cNvCxnSpPr>
            <a:stCxn id="25" idx="2"/>
            <a:endCxn id="26" idx="0"/>
          </p:cNvCxnSpPr>
          <p:nvPr/>
        </p:nvCxnSpPr>
        <p:spPr>
          <a:xfrm>
            <a:off x="5662162" y="3200399"/>
            <a:ext cx="433838" cy="33024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013028" y="2945535"/>
            <a:ext cx="412515" cy="2517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87685" y="2547255"/>
            <a:ext cx="6248400" cy="2539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消息的唯一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，*代表由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自动生成。格式是 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时间戳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递增数字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 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，例如 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"1644804662707-0"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1" name="直接箭头连接符 30"/>
          <p:cNvCxnSpPr>
            <a:stCxn id="29" idx="0"/>
            <a:endCxn id="30" idx="2"/>
          </p:cNvCxnSpPr>
          <p:nvPr/>
        </p:nvCxnSpPr>
        <p:spPr>
          <a:xfrm flipH="1" flipV="1">
            <a:off x="8011885" y="2801171"/>
            <a:ext cx="207401" cy="14436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542429" y="2971799"/>
            <a:ext cx="2942000" cy="22346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092798" y="3454989"/>
            <a:ext cx="2315057" cy="41549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发送到队列中的消息，称为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Entry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格式就是多个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key-value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键值对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8" name="直接箭头连接符 47"/>
          <p:cNvCxnSpPr>
            <a:stCxn id="46" idx="2"/>
            <a:endCxn id="47" idx="0"/>
          </p:cNvCxnSpPr>
          <p:nvPr/>
        </p:nvCxnSpPr>
        <p:spPr>
          <a:xfrm>
            <a:off x="10013429" y="3195262"/>
            <a:ext cx="236898" cy="25972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914398" y="4561114"/>
            <a:ext cx="10607435" cy="1350947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## </a:t>
            </a:r>
            <a:r>
              <a:rPr lang="zh-CN" altLang="en-US" sz="14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创建名为 </a:t>
            </a:r>
            <a:r>
              <a:rPr lang="en-US" altLang="zh-CN" sz="14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users </a:t>
            </a:r>
            <a:r>
              <a:rPr lang="zh-CN" altLang="en-US" sz="14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的队列，并向其中发送一个消息，内容是：</a:t>
            </a:r>
            <a:r>
              <a:rPr lang="en-US" altLang="zh-CN" sz="14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{name=jack,age=21}</a:t>
            </a:r>
            <a:r>
              <a:rPr lang="zh-CN" altLang="en-US" sz="14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，并且使用</a:t>
            </a:r>
            <a:r>
              <a:rPr lang="en-US" altLang="zh-CN" sz="14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4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自动生成</a:t>
            </a:r>
            <a:r>
              <a:rPr lang="en-US" altLang="zh-CN" sz="14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endParaRPr lang="en-US" altLang="zh-CN" sz="1400" i="1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EC4E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127.0.0.1</a:t>
            </a: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:6379&gt; XADD users * name jack age 21</a:t>
            </a:r>
            <a:endParaRPr lang="en-US" altLang="zh-CN" sz="1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"1644805700523-0"</a:t>
            </a:r>
            <a:endParaRPr lang="en-US" altLang="zh-CN" sz="1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5" grpId="0" animBg="1"/>
      <p:bldP spid="26" grpId="0" animBg="1"/>
      <p:bldP spid="29" grpId="0" animBg="1"/>
      <p:bldP spid="30" grpId="0" animBg="1"/>
      <p:bldP spid="46" grpId="0" animBg="1"/>
      <p:bldP spid="47" grpId="0" animBg="1"/>
      <p:bldP spid="5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00110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读取消息的方式之一：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XREAD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例如，使用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XREAD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读取第一个消息：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Stream</a:t>
            </a:r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-XREAD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315" y="2068242"/>
            <a:ext cx="9971428" cy="20761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>
            <a:off x="1992575" y="2636752"/>
            <a:ext cx="1610596" cy="286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06730" y="3852111"/>
            <a:ext cx="1648208" cy="253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每次读取消息的最大数量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4" name="直接箭头连接符 33"/>
          <p:cNvCxnSpPr>
            <a:stCxn id="32" idx="2"/>
            <a:endCxn id="33" idx="0"/>
          </p:cNvCxnSpPr>
          <p:nvPr/>
        </p:nvCxnSpPr>
        <p:spPr>
          <a:xfrm>
            <a:off x="2797873" y="2923117"/>
            <a:ext cx="932961" cy="928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738508" y="2636752"/>
            <a:ext cx="2444577" cy="28636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78489" y="3490198"/>
            <a:ext cx="2313454" cy="2539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当没有消息时，是否阻塞、阻塞时长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7" name="直接箭头连接符 36"/>
          <p:cNvCxnSpPr>
            <a:stCxn id="35" idx="2"/>
            <a:endCxn id="36" idx="0"/>
          </p:cNvCxnSpPr>
          <p:nvPr/>
        </p:nvCxnSpPr>
        <p:spPr>
          <a:xfrm>
            <a:off x="4960797" y="2923117"/>
            <a:ext cx="174419" cy="56708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6285764" y="2636752"/>
            <a:ext cx="2618749" cy="28636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183085" y="3852111"/>
            <a:ext cx="2553904" cy="25391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要从哪个队列读取消息，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就是队列名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4" name="直接箭头连接符 43"/>
          <p:cNvCxnSpPr>
            <a:stCxn id="42" idx="2"/>
            <a:endCxn id="43" idx="0"/>
          </p:cNvCxnSpPr>
          <p:nvPr/>
        </p:nvCxnSpPr>
        <p:spPr>
          <a:xfrm flipH="1">
            <a:off x="7460037" y="2923117"/>
            <a:ext cx="135102" cy="92899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9007192" y="2636752"/>
            <a:ext cx="1432208" cy="28636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864419" y="3353876"/>
            <a:ext cx="2087634" cy="57708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起始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，只返回大于该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的消息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：代表从第一个消息开始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$: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代表从最新的消息开始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1" name="直接箭头连接符 50"/>
          <p:cNvCxnSpPr>
            <a:stCxn id="49" idx="2"/>
            <a:endCxn id="50" idx="0"/>
          </p:cNvCxnSpPr>
          <p:nvPr/>
        </p:nvCxnSpPr>
        <p:spPr>
          <a:xfrm>
            <a:off x="9723296" y="2923116"/>
            <a:ext cx="184940" cy="43076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68" y="4575191"/>
            <a:ext cx="8238095" cy="1819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6" grpId="0" animBg="1"/>
      <p:bldP spid="42" grpId="0" animBg="1"/>
      <p:bldP spid="43" grpId="0" animBg="1"/>
      <p:bldP spid="49" grpId="0" animBg="1"/>
      <p:bldP spid="5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00110"/>
          </a:xfrm>
        </p:spPr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XREAD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阻塞方式，读取最新的消息：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在业务开发中，我们可以循环的调用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XREAD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阻塞方式来查询最新消息，从而实现持续监听队列的效果，伪代码如下：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Stream</a:t>
            </a:r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-XREAD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438" y="2067858"/>
            <a:ext cx="7362305" cy="7160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38" y="3352798"/>
            <a:ext cx="7876190" cy="26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组合 13"/>
          <p:cNvGrpSpPr/>
          <p:nvPr/>
        </p:nvGrpSpPr>
        <p:grpSpPr>
          <a:xfrm>
            <a:off x="5856513" y="4931259"/>
            <a:ext cx="4778829" cy="1319048"/>
            <a:chOff x="5856513" y="4931259"/>
            <a:chExt cx="4778829" cy="1319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6008914" y="4931259"/>
              <a:ext cx="4626428" cy="13190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 rot="10800000">
              <a:off x="5874187" y="5221934"/>
              <a:ext cx="132913" cy="79154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856513" y="5018311"/>
              <a:ext cx="522514" cy="206798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黑体" panose="02010609060101010101" pitchFamily="49" charset="-122"/>
                  <a:ea typeface="黑体" panose="02010609060101010101" pitchFamily="49" charset="-122"/>
                </a:rPr>
                <a:t>注意</a:t>
              </a:r>
              <a:endParaRPr lang="zh-CN" altLang="en-US" sz="12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148614" y="5195795"/>
              <a:ext cx="4356100" cy="89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当我们指定起始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为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$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时，代表读取最新的消息，如果我们处理一条消息的过程中，又有超过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1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条以上的消息到达队列，则下次获取时也只能获取到最新的一条，会出现</a:t>
              </a:r>
              <a:r>
                <a:rPr lang="zh-CN" altLang="en-US" sz="1200">
                  <a:solidFill>
                    <a:srgbClr val="AD2B2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漏读消息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的问题。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STREAM</a:t>
            </a:r>
            <a:r>
              <a:rPr lang="zh-CN" altLang="en-US"/>
              <a:t>类型消息队列的</a:t>
            </a:r>
            <a:r>
              <a:rPr lang="en-US" altLang="zh-CN"/>
              <a:t>XREAD</a:t>
            </a:r>
            <a:r>
              <a:rPr lang="zh-CN" altLang="en-US"/>
              <a:t>命令特点：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消息可回溯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一个消息可以被多个消费者读取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可以阻塞读取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有消息漏读的风险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023996"/>
          </a:xfrm>
        </p:spPr>
        <p:txBody>
          <a:bodyPr/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消费者组（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Consumer Group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：将多个消费者划分到一个组中，监听同一个队列。具备下列特点：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Stream</a:t>
            </a:r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消费者组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76072" y="2469391"/>
            <a:ext cx="2699656" cy="3254829"/>
            <a:chOff x="1110344" y="3080657"/>
            <a:chExt cx="2699656" cy="3254829"/>
          </a:xfrm>
        </p:grpSpPr>
        <p:sp>
          <p:nvSpPr>
            <p:cNvPr id="2" name="矩形: 圆角 1"/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28299" y="4537735"/>
              <a:ext cx="2347414" cy="1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队列中的消息会分流给组内的不同消费者，而不是重复消费，从而加快消息处理的速度</a:t>
              </a:r>
              <a:endPara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消息分流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rgbClr val="AD2B2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01</a:t>
              </a:r>
              <a:endParaRPr lang="en-US" altLang="zh-CN" sz="5400" b="1" dirty="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70133" y="2469391"/>
            <a:ext cx="2699656" cy="3254829"/>
            <a:chOff x="1110344" y="3080657"/>
            <a:chExt cx="2699656" cy="3254829"/>
          </a:xfrm>
        </p:grpSpPr>
        <p:sp>
          <p:nvSpPr>
            <p:cNvPr id="27" name="矩形: 圆角 26"/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28299" y="4537735"/>
              <a:ext cx="2347414" cy="1677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消费者组会维护一个标示，记录最后一个被处理的消息，哪怕消费者宕机重启，还会从标示之后读取消息。确保每一个消息都会被消费</a:t>
              </a:r>
              <a:endPara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消息标示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02</a:t>
              </a:r>
              <a:endParaRPr lang="en-US" altLang="zh-CN" sz="54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064193" y="2469391"/>
            <a:ext cx="2699656" cy="3254829"/>
            <a:chOff x="1110344" y="3080657"/>
            <a:chExt cx="2699656" cy="3254829"/>
          </a:xfrm>
        </p:grpSpPr>
        <p:sp>
          <p:nvSpPr>
            <p:cNvPr id="32" name="矩形: 圆角 31"/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28299" y="4537735"/>
              <a:ext cx="2465696" cy="17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消费者获取消息后，消息处于</a:t>
              </a:r>
              <a:r>
                <a:rPr lang="en-US" altLang="zh-CN" sz="120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pending</a:t>
              </a:r>
              <a:r>
                <a:rPr lang="zh-CN" altLang="en-US" sz="120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状态，并存入一个</a:t>
              </a:r>
              <a:r>
                <a:rPr lang="en-US" altLang="zh-CN" sz="120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pending-list</a:t>
              </a:r>
              <a:r>
                <a:rPr lang="zh-CN" altLang="en-US" sz="120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。当处理完成后需要通过</a:t>
              </a:r>
              <a:r>
                <a:rPr lang="en-US" altLang="zh-CN" sz="120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XACK</a:t>
              </a:r>
              <a:r>
                <a:rPr lang="zh-CN" altLang="en-US" sz="120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来确认消息，标记消息为已处理，才会从</a:t>
              </a:r>
              <a:r>
                <a:rPr lang="en-US" altLang="zh-CN" sz="120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pending-list</a:t>
              </a:r>
              <a:r>
                <a:rPr lang="zh-CN" altLang="en-US" sz="120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移除。</a:t>
              </a:r>
              <a:endParaRPr lang="en-US" altLang="zh-CN" sz="12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消息确认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chemeClr val="accent3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03</a:t>
              </a:r>
              <a:endParaRPr lang="en-US" altLang="zh-CN" sz="5400" b="1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1085"/>
            <a:ext cx="10698163" cy="39878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Stream</a:t>
            </a:r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消费者组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创建消费者组：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队列名称</a:t>
            </a:r>
            <a:endParaRPr lang="en-US" altLang="zh-CN" sz="16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groupName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：消费者组名称</a:t>
            </a:r>
            <a:endParaRPr lang="en-US" altLang="zh-CN" sz="16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：起始</a:t>
            </a: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标示，</a:t>
            </a: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$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代表队列中最后一个消息，</a:t>
            </a:r>
            <a:r>
              <a:rPr lang="en-US" altLang="zh-CN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则代表队列中第一个消息</a:t>
            </a:r>
            <a:endParaRPr lang="en-US" altLang="zh-CN" sz="16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MKSTREAM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：队列不存在时自动创建队列</a:t>
            </a:r>
            <a:endParaRPr lang="en-US" altLang="zh-CN" sz="16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其它常见命令：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2512" y="2090846"/>
            <a:ext cx="9485194" cy="338554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XGROUP CREATE  key groupName ID [MKSTREAM]</a:t>
            </a: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2512" y="4428600"/>
            <a:ext cx="9485194" cy="2062103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删除指定的消费者组</a:t>
            </a:r>
            <a:endParaRPr lang="en-US" altLang="zh-CN" sz="160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XGROUP DESTORY key groupName</a:t>
            </a: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6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给指定的消费者组添加消费者</a:t>
            </a:r>
            <a:endParaRPr lang="en-US" altLang="zh-CN" sz="160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XGROUP CREATECONSUMER key groupname consumername</a:t>
            </a: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删除消费者组中的指定消费者</a:t>
            </a:r>
            <a:endParaRPr lang="en-US" altLang="zh-CN" sz="160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XGROUP DELCONSUMER key groupname consumername</a:t>
            </a: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短信验证码登录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018" y="1554242"/>
            <a:ext cx="2619159" cy="45614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: 圆角 12"/>
          <p:cNvSpPr/>
          <p:nvPr/>
        </p:nvSpPr>
        <p:spPr>
          <a:xfrm>
            <a:off x="852123" y="2739791"/>
            <a:ext cx="2564054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肘形 13"/>
          <p:cNvCxnSpPr>
            <a:stCxn id="13" idx="3"/>
            <a:endCxn id="39" idx="1"/>
          </p:cNvCxnSpPr>
          <p:nvPr/>
        </p:nvCxnSpPr>
        <p:spPr>
          <a:xfrm flipV="1">
            <a:off x="3416177" y="2647994"/>
            <a:ext cx="1894259" cy="27052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表格 4"/>
          <p:cNvGraphicFramePr>
            <a:graphicFrameLocks noGrp="1"/>
          </p:cNvGraphicFramePr>
          <p:nvPr/>
        </p:nvGraphicFramePr>
        <p:xfrm>
          <a:off x="5310436" y="4589465"/>
          <a:ext cx="3952381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49861"/>
                <a:gridCol w="2802520"/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/user/login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phone:</a:t>
                      </a:r>
                      <a:r>
                        <a:rPr lang="zh-CN" altLang="en-US" sz="1400"/>
                        <a:t>电话号码；</a:t>
                      </a:r>
                      <a:r>
                        <a:rPr lang="en-US" altLang="zh-CN" sz="1400"/>
                        <a:t>code:</a:t>
                      </a:r>
                      <a:r>
                        <a:rPr lang="zh-CN" altLang="en-US" sz="1400"/>
                        <a:t>验证码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4" name="直接箭头连接符 23"/>
          <p:cNvCxnSpPr>
            <a:stCxn id="39" idx="2"/>
            <a:endCxn id="22" idx="0"/>
          </p:cNvCxnSpPr>
          <p:nvPr/>
        </p:nvCxnSpPr>
        <p:spPr>
          <a:xfrm flipH="1">
            <a:off x="7286626" y="3776565"/>
            <a:ext cx="1" cy="81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36" y="1519422"/>
            <a:ext cx="3952381" cy="2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1085"/>
            <a:ext cx="10698163" cy="39878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Stream</a:t>
            </a:r>
            <a:r>
              <a:rPr lang="zh-CN" altLang="en-US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消费者组</a:t>
            </a:r>
            <a:endParaRPr lang="en-US" altLang="zh-CN" sz="2000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从消费者组读取消息：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group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：消费组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名称</a:t>
            </a:r>
            <a:endParaRPr lang="en-US" altLang="zh-CN" sz="16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consumer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：消费者名称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，如果消费者不存在，会自动创建一个消费者</a:t>
            </a:r>
            <a:endParaRPr lang="en-US" altLang="zh-CN" sz="16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count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：本次查询的最大数量</a:t>
            </a:r>
            <a:endParaRPr lang="en-US" altLang="zh-CN" sz="16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BLOCK milliseconds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当没有消息时最长等待时间</a:t>
            </a:r>
            <a:endParaRPr lang="en-US" altLang="zh-CN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NOACK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：无需手动</a:t>
            </a: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ACK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，获取到消息后自动确认</a:t>
            </a:r>
            <a:endParaRPr lang="en-US" altLang="zh-CN" sz="16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STREAMS key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：指定队列名称</a:t>
            </a:r>
            <a:endParaRPr lang="en-US" altLang="zh-CN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：获取消息的起始</a:t>
            </a:r>
            <a:r>
              <a:rPr lang="en-US" altLang="zh-CN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endParaRPr lang="en-US" altLang="zh-CN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72009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"&gt;"</a:t>
            </a:r>
            <a:r>
              <a:rPr lang="zh-CN" altLang="en-US" sz="16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：从下一个未消费的消息开始</a:t>
            </a:r>
            <a:endParaRPr lang="en-US" altLang="zh-CN" sz="1600" b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72009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其它：根据指定</a:t>
            </a:r>
            <a:r>
              <a:rPr lang="en-US" altLang="zh-CN" sz="16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6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en-US" altLang="zh-CN" sz="16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pending-list</a:t>
            </a:r>
            <a:r>
              <a:rPr lang="zh-CN" altLang="en-US" sz="16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中获取已消费但未确认的消息，例如</a:t>
            </a:r>
            <a:r>
              <a:rPr lang="en-US" altLang="zh-CN" sz="16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，是从</a:t>
            </a:r>
            <a:r>
              <a:rPr lang="en-US" altLang="zh-CN" sz="16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pending-list</a:t>
            </a:r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中的第一个消息开始</a:t>
            </a:r>
            <a:endParaRPr lang="en-US" altLang="zh-CN" sz="16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2511" y="2090846"/>
            <a:ext cx="10576851" cy="584775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XREADGROUP GROUP group consumer [COUNT count] [BLOCK milliseconds] [NOACK] STREAMS key [key ...] ID [ID ...]</a:t>
            </a: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消费者监听消息的基本思路：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0" y="1060420"/>
            <a:ext cx="6153150" cy="5607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STREAM</a:t>
            </a:r>
            <a:r>
              <a:rPr lang="zh-CN" altLang="en-US"/>
              <a:t>类型消息队列的</a:t>
            </a:r>
            <a:r>
              <a:rPr lang="en-US" altLang="zh-CN"/>
              <a:t>XREADGROUP</a:t>
            </a:r>
            <a:r>
              <a:rPr lang="zh-CN" altLang="en-US"/>
              <a:t>命令特点：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消息可回溯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可以多消费者争抢消息，加快消费速度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可以阻塞读取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没有消息漏读的风险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有消息确认机制，保证消息至少被消费一次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消息队列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144896" y="1757149"/>
          <a:ext cx="9800608" cy="42478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450152"/>
                <a:gridCol w="2080038"/>
                <a:gridCol w="2481943"/>
                <a:gridCol w="2788475"/>
              </a:tblGrid>
              <a:tr h="707978">
                <a:tc>
                  <a:txBody>
                    <a:bodyPr/>
                    <a:lstStyle/>
                    <a:p>
                      <a:pPr lvl="0" algn="ctr"/>
                      <a:endParaRPr lang="zh-CN" altLang="en-US" sz="1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List</a:t>
                      </a:r>
                      <a:endParaRPr lang="en-US" altLang="zh-CN" sz="1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PubSub</a:t>
                      </a:r>
                      <a:endParaRPr lang="en-US" altLang="zh-CN" sz="1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Stream</a:t>
                      </a:r>
                      <a:endParaRPr lang="en-US" altLang="zh-CN" sz="1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消息持久化</a:t>
                      </a:r>
                      <a:endParaRPr lang="zh-CN" altLang="en-US" sz="1800" b="1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不支持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阻塞读取</a:t>
                      </a:r>
                      <a:endParaRPr lang="zh-CN" altLang="en-US" sz="1800" b="1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消息堆积处理</a:t>
                      </a:r>
                      <a:endParaRPr lang="zh-CN" altLang="en-US" sz="1800" b="1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受限于内存空间，可以利用多消费者加快处理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受限于消费者缓冲区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受限于队列长度，可以利用消费者组提高消费速度，减少堆积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消息确认机制</a:t>
                      </a:r>
                      <a:endParaRPr lang="zh-CN" altLang="en-US" sz="1800" b="1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不支持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不支持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消息回溯</a:t>
                      </a:r>
                      <a:endParaRPr lang="zh-CN" altLang="en-US" sz="1800" b="1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不支持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不支持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支持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Stream</a:t>
            </a:r>
            <a:r>
              <a:rPr lang="zh-CN" altLang="en-US"/>
              <a:t>结构作为消息队列，实现异步秒杀下单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创建一个</a:t>
            </a:r>
            <a:r>
              <a:rPr lang="en-US" altLang="zh-CN"/>
              <a:t>Stream</a:t>
            </a:r>
            <a:r>
              <a:rPr lang="zh-CN" altLang="en-US"/>
              <a:t>类型的消息队列，名为</a:t>
            </a:r>
            <a:r>
              <a:rPr lang="en-US" altLang="zh-CN"/>
              <a:t>stream.orders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修改之前的秒杀下单</a:t>
            </a:r>
            <a:r>
              <a:rPr lang="en-US" altLang="zh-CN"/>
              <a:t>Lua</a:t>
            </a:r>
            <a:r>
              <a:rPr lang="zh-CN" altLang="en-US"/>
              <a:t>脚本，在认定有抢购资格后，直接向</a:t>
            </a:r>
            <a:r>
              <a:rPr lang="en-US" altLang="zh-CN"/>
              <a:t>stream.orders</a:t>
            </a:r>
            <a:r>
              <a:rPr lang="zh-CN" altLang="en-US"/>
              <a:t>中添加消息，内容包含</a:t>
            </a:r>
            <a:r>
              <a:rPr lang="en-US" altLang="zh-CN"/>
              <a:t>voucherId</a:t>
            </a:r>
            <a:r>
              <a:rPr lang="zh-CN" altLang="en-US"/>
              <a:t>、</a:t>
            </a:r>
            <a:r>
              <a:rPr lang="en-US" altLang="zh-CN"/>
              <a:t>userId</a:t>
            </a:r>
            <a:r>
              <a:rPr lang="zh-CN" altLang="en-US"/>
              <a:t>、</a:t>
            </a:r>
            <a:r>
              <a:rPr lang="en-US" altLang="zh-CN"/>
              <a:t>orderId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项目启动时，开启一个线程任务，尝试获取</a:t>
            </a:r>
            <a:r>
              <a:rPr lang="en-US" altLang="zh-CN"/>
              <a:t>stream.orders</a:t>
            </a:r>
            <a:r>
              <a:rPr lang="zh-CN" altLang="en-US"/>
              <a:t>中的消息，完成下单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达人探店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09308" y="216579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09307" y="27178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</a:t>
            </a:r>
            <a:endParaRPr lang="en-US" altLang="zh-CN" sz="1800"/>
          </a:p>
        </p:txBody>
      </p:sp>
      <p:sp>
        <p:nvSpPr>
          <p:cNvPr id="4" name="文本占位符 1"/>
          <p:cNvSpPr txBox="1"/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点赞排行榜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410398"/>
          </a:xfrm>
        </p:spPr>
        <p:txBody>
          <a:bodyPr/>
          <a:lstStyle/>
          <a:p>
            <a:r>
              <a:rPr lang="zh-CN" altLang="en-US"/>
              <a:t>探店笔记类似点评网站的评价，往往是图文结合。对应的表有两个：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tb_blog</a:t>
            </a:r>
            <a:r>
              <a:rPr lang="zh-CN" altLang="en-US"/>
              <a:t>：探店笔记表，包含笔记中的标题、文字、图片等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tb_blog_comments</a:t>
            </a:r>
            <a:r>
              <a:rPr lang="zh-CN" altLang="en-US"/>
              <a:t>：其他用户对探店笔记的评价</a:t>
            </a:r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2950" y="1781902"/>
            <a:ext cx="2885359" cy="4347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19" y="3034603"/>
            <a:ext cx="8920931" cy="36375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83835"/>
          </a:xfrm>
        </p:spPr>
        <p:txBody>
          <a:bodyPr/>
          <a:lstStyle/>
          <a:p>
            <a:r>
              <a:rPr lang="zh-CN" altLang="en-US"/>
              <a:t>点击首页最下方菜单栏中的</a:t>
            </a:r>
            <a:r>
              <a:rPr lang="en-US" altLang="zh-CN"/>
              <a:t>+</a:t>
            </a:r>
            <a:r>
              <a:rPr lang="zh-CN" altLang="en-US"/>
              <a:t>按钮，即可发布探店图文：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19" y="2108039"/>
            <a:ext cx="2457689" cy="43692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013" y="2108040"/>
            <a:ext cx="2457689" cy="4369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07" y="2796485"/>
            <a:ext cx="3665538" cy="12650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707" y="4764881"/>
            <a:ext cx="3749365" cy="12726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箭头: 右 19"/>
          <p:cNvSpPr/>
          <p:nvPr/>
        </p:nvSpPr>
        <p:spPr>
          <a:xfrm>
            <a:off x="3504409" y="3870037"/>
            <a:ext cx="531203" cy="64654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978400" y="2927927"/>
            <a:ext cx="271549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594764" y="2392218"/>
            <a:ext cx="1099127" cy="235774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" name="幻灯片缩放定位 30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2407" y="2163896"/>
            <a:ext cx="870838" cy="489846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83835"/>
          </a:xfrm>
        </p:spPr>
        <p:txBody>
          <a:bodyPr/>
          <a:lstStyle/>
          <a:p>
            <a:r>
              <a:rPr lang="zh-CN" altLang="en-US"/>
              <a:t>文件上传的设置：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2108039"/>
            <a:ext cx="2457689" cy="4369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014" y="2796484"/>
            <a:ext cx="3665538" cy="12650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直接箭头连接符 21"/>
          <p:cNvCxnSpPr/>
          <p:nvPr/>
        </p:nvCxnSpPr>
        <p:spPr>
          <a:xfrm>
            <a:off x="1460707" y="2927926"/>
            <a:ext cx="271549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72" y="4545349"/>
            <a:ext cx="10508891" cy="15698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登录验证功能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880" y="1597579"/>
            <a:ext cx="7170850" cy="38365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6" name="矩形: 圆角 35"/>
          <p:cNvSpPr/>
          <p:nvPr/>
        </p:nvSpPr>
        <p:spPr>
          <a:xfrm>
            <a:off x="8803503" y="155992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741490" y="189442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9587084" y="23780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0" name="直接箭头连接符 39"/>
          <p:cNvCxnSpPr>
            <a:stCxn id="37" idx="4"/>
            <a:endCxn id="38" idx="0"/>
          </p:cNvCxnSpPr>
          <p:nvPr/>
        </p:nvCxnSpPr>
        <p:spPr>
          <a:xfrm>
            <a:off x="9947192" y="212863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菱形 40"/>
          <p:cNvSpPr/>
          <p:nvPr/>
        </p:nvSpPr>
        <p:spPr>
          <a:xfrm>
            <a:off x="9266667" y="377223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42" name="连接符: 肘形 41"/>
          <p:cNvCxnSpPr>
            <a:stCxn id="41" idx="3"/>
            <a:endCxn id="52" idx="0"/>
          </p:cNvCxnSpPr>
          <p:nvPr/>
        </p:nvCxnSpPr>
        <p:spPr>
          <a:xfrm>
            <a:off x="10624680" y="401182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10647932" y="444634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945673" y="4488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9627119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返回用户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6" name="直接箭头连接符 45"/>
          <p:cNvCxnSpPr>
            <a:stCxn id="41" idx="2"/>
            <a:endCxn id="45" idx="0"/>
          </p:cNvCxnSpPr>
          <p:nvPr/>
        </p:nvCxnSpPr>
        <p:spPr>
          <a:xfrm>
            <a:off x="9945674" y="4251422"/>
            <a:ext cx="6983" cy="11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9741489" y="605866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  <a:endParaRPr lang="zh-CN" altLang="en-US" sz="1050">
              <a:solidFill>
                <a:srgbClr val="AD2A26"/>
              </a:solidFill>
            </a:endParaRPr>
          </a:p>
        </p:txBody>
      </p:sp>
      <p:cxnSp>
        <p:nvCxnSpPr>
          <p:cNvPr id="48" name="直接箭头连接符 47"/>
          <p:cNvCxnSpPr>
            <a:endCxn id="47" idx="0"/>
          </p:cNvCxnSpPr>
          <p:nvPr/>
        </p:nvCxnSpPr>
        <p:spPr>
          <a:xfrm flipH="1">
            <a:off x="9947191" y="582485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: 圆角 48"/>
          <p:cNvSpPr/>
          <p:nvPr/>
        </p:nvSpPr>
        <p:spPr>
          <a:xfrm>
            <a:off x="9580753" y="302822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50" name="直接箭头连接符 49"/>
          <p:cNvCxnSpPr>
            <a:stCxn id="38" idx="2"/>
            <a:endCxn id="49" idx="0"/>
          </p:cNvCxnSpPr>
          <p:nvPr/>
        </p:nvCxnSpPr>
        <p:spPr>
          <a:xfrm flipH="1">
            <a:off x="9945675" y="277812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9" idx="2"/>
            <a:endCxn id="41" idx="0"/>
          </p:cNvCxnSpPr>
          <p:nvPr/>
        </p:nvCxnSpPr>
        <p:spPr>
          <a:xfrm flipH="1">
            <a:off x="9945674" y="342833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: 圆角 51"/>
          <p:cNvSpPr/>
          <p:nvPr/>
        </p:nvSpPr>
        <p:spPr>
          <a:xfrm>
            <a:off x="10688453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53" name="连接符: 肘形 52"/>
          <p:cNvCxnSpPr>
            <a:stCxn id="52" idx="2"/>
            <a:endCxn id="47" idx="6"/>
          </p:cNvCxnSpPr>
          <p:nvPr/>
        </p:nvCxnSpPr>
        <p:spPr>
          <a:xfrm rot="5400000">
            <a:off x="10380926" y="554925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1" grpId="0" animBg="1"/>
      <p:bldP spid="43" grpId="0"/>
      <p:bldP spid="44" grpId="0"/>
      <p:bldP spid="45" grpId="0" animBg="1"/>
      <p:bldP spid="47" grpId="0" animBg="1"/>
      <p:bldP spid="49" grpId="0" animBg="1"/>
      <p:bldP spid="52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实现查看发布探店笔记的接口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需求：点击首页的探店笔记，会进入详情页面，实现该页面的查询接口：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6305" y="2250830"/>
            <a:ext cx="2340010" cy="4160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85" y="2250830"/>
            <a:ext cx="2378663" cy="41600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箭头: 右 7"/>
          <p:cNvSpPr/>
          <p:nvPr/>
        </p:nvSpPr>
        <p:spPr>
          <a:xfrm>
            <a:off x="4838354" y="3933929"/>
            <a:ext cx="733530" cy="79382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711" y="2250830"/>
            <a:ext cx="3086367" cy="1242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表格 4"/>
          <p:cNvGraphicFramePr>
            <a:graphicFrameLocks noGrp="1"/>
          </p:cNvGraphicFramePr>
          <p:nvPr/>
        </p:nvGraphicFramePr>
        <p:xfrm>
          <a:off x="8623711" y="4101394"/>
          <a:ext cx="3019335" cy="197810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61827"/>
                <a:gridCol w="1957508"/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/blog/{id}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 blog</a:t>
                      </a:r>
                      <a:r>
                        <a:rPr lang="zh-CN" altLang="en-US" sz="1400"/>
                        <a:t>的</a:t>
                      </a:r>
                      <a:r>
                        <a:rPr lang="en-US" altLang="zh-CN" sz="1400"/>
                        <a:t>id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477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Blog: </a:t>
                      </a:r>
                      <a:r>
                        <a:rPr lang="zh-CN" altLang="en-US" sz="1400"/>
                        <a:t>笔记信息，包含用户信息</a:t>
                      </a:r>
                      <a:endParaRPr lang="en-US" altLang="zh-CN" sz="14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4999260" y="215672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发布探店笔记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4999259" y="27087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4" name="文本占位符 1"/>
          <p:cNvSpPr txBox="1"/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点赞排行榜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96482"/>
          </a:xfrm>
        </p:spPr>
        <p:txBody>
          <a:bodyPr/>
          <a:lstStyle/>
          <a:p>
            <a:r>
              <a:rPr lang="zh-CN" altLang="en-US"/>
              <a:t>在首页的探店笔记排行榜和探店图文详情页面都有点赞的功能：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2059234"/>
            <a:ext cx="2555630" cy="45433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31" y="2059234"/>
            <a:ext cx="2611116" cy="45433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208" y="2059234"/>
            <a:ext cx="3891196" cy="14453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486" y="4330905"/>
            <a:ext cx="3924640" cy="2049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接箭头连接符 19"/>
          <p:cNvCxnSpPr>
            <a:stCxn id="16" idx="2"/>
            <a:endCxn id="18" idx="0"/>
          </p:cNvCxnSpPr>
          <p:nvPr/>
        </p:nvCxnSpPr>
        <p:spPr>
          <a:xfrm>
            <a:off x="9613806" y="3504536"/>
            <a:ext cx="0" cy="826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完善点赞功能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同一个用户只能点赞一次，再次点击则取消点赞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如果当前用户已经点赞，则点赞按钮高亮显示（前端已实现，判断字段</a:t>
            </a:r>
            <a:r>
              <a:rPr lang="en-US" altLang="zh-CN"/>
              <a:t>Blog</a:t>
            </a:r>
            <a:r>
              <a:rPr lang="zh-CN" altLang="en-US"/>
              <a:t>类的</a:t>
            </a:r>
            <a:r>
              <a:rPr lang="en-US" altLang="zh-CN"/>
              <a:t>isLike</a:t>
            </a:r>
            <a:r>
              <a:rPr lang="zh-CN" altLang="en-US"/>
              <a:t>属性）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实现步骤：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给</a:t>
            </a:r>
            <a:r>
              <a:rPr lang="en-US" altLang="zh-CN"/>
              <a:t>Blog</a:t>
            </a:r>
            <a:r>
              <a:rPr lang="zh-CN" altLang="en-US"/>
              <a:t>类中添加一个</a:t>
            </a:r>
            <a:r>
              <a:rPr lang="en-US" altLang="zh-CN"/>
              <a:t>isLike</a:t>
            </a:r>
            <a:r>
              <a:rPr lang="zh-CN" altLang="en-US"/>
              <a:t>字段，标示是否被当前用户点赞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修改点赞功能，利用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set</a:t>
            </a:r>
            <a:r>
              <a:rPr lang="zh-CN" altLang="en-US"/>
              <a:t>集合判断是否点赞过，未点赞过则点赞数</a:t>
            </a:r>
            <a:r>
              <a:rPr lang="en-US" altLang="zh-CN"/>
              <a:t>+1</a:t>
            </a:r>
            <a:r>
              <a:rPr lang="zh-CN" altLang="en-US"/>
              <a:t>，已点赞过则点赞数</a:t>
            </a:r>
            <a:r>
              <a:rPr lang="en-US" altLang="zh-CN"/>
              <a:t>-1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修改根据</a:t>
            </a:r>
            <a:r>
              <a:rPr lang="en-US" altLang="zh-CN"/>
              <a:t>id</a:t>
            </a:r>
            <a:r>
              <a:rPr lang="zh-CN" altLang="en-US"/>
              <a:t>查询</a:t>
            </a:r>
            <a:r>
              <a:rPr lang="en-US" altLang="zh-CN"/>
              <a:t>Blog</a:t>
            </a:r>
            <a:r>
              <a:rPr lang="zh-CN" altLang="en-US"/>
              <a:t>的业务，判断当前登录用户是否点赞过，赋值给</a:t>
            </a:r>
            <a:r>
              <a:rPr lang="en-US" altLang="zh-CN"/>
              <a:t>isLike</a:t>
            </a:r>
            <a:r>
              <a:rPr lang="zh-CN" altLang="en-US"/>
              <a:t>字段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修改分页查询</a:t>
            </a:r>
            <a:r>
              <a:rPr lang="en-US" altLang="zh-CN"/>
              <a:t>Blog</a:t>
            </a:r>
            <a:r>
              <a:rPr lang="zh-CN" altLang="en-US"/>
              <a:t>业务，判断当前登录用户是否点赞过，赋值给</a:t>
            </a:r>
            <a:r>
              <a:rPr lang="en-US" altLang="zh-CN"/>
              <a:t>isLike</a:t>
            </a:r>
            <a:r>
              <a:rPr lang="zh-CN" altLang="en-US"/>
              <a:t>字段</a:t>
            </a:r>
            <a:endParaRPr lang="en-US" altLang="zh-CN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4999260" y="215672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发布探店笔记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4999259" y="27087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点赞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4" name="文本占位符 1"/>
          <p:cNvSpPr txBox="1"/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点赞排行榜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点赞排行榜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96482"/>
          </a:xfrm>
        </p:spPr>
        <p:txBody>
          <a:bodyPr/>
          <a:lstStyle/>
          <a:p>
            <a:r>
              <a:rPr lang="zh-CN" altLang="en-US"/>
              <a:t>在探店笔记的详情页面，应该把给该笔记点赞的人显示出来，比如最早点赞的</a:t>
            </a:r>
            <a:r>
              <a:rPr lang="en-US" altLang="zh-CN"/>
              <a:t>TOP5</a:t>
            </a:r>
            <a:r>
              <a:rPr lang="zh-CN" altLang="en-US"/>
              <a:t>，形成点赞排行榜：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142" y="2100823"/>
            <a:ext cx="2761736" cy="44331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: 圆角 4"/>
          <p:cNvSpPr/>
          <p:nvPr/>
        </p:nvSpPr>
        <p:spPr>
          <a:xfrm>
            <a:off x="924288" y="6196614"/>
            <a:ext cx="1588095" cy="266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5" idx="3"/>
            <a:endCxn id="11" idx="1"/>
          </p:cNvCxnSpPr>
          <p:nvPr/>
        </p:nvCxnSpPr>
        <p:spPr>
          <a:xfrm flipV="1">
            <a:off x="2512383" y="2862730"/>
            <a:ext cx="3290653" cy="3467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036" y="2168222"/>
            <a:ext cx="3935543" cy="13890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9" name="表格 4"/>
          <p:cNvGraphicFramePr>
            <a:graphicFrameLocks noGrp="1"/>
          </p:cNvGraphicFramePr>
          <p:nvPr/>
        </p:nvGraphicFramePr>
        <p:xfrm>
          <a:off x="5803037" y="4317394"/>
          <a:ext cx="3935542" cy="21100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83668"/>
                <a:gridCol w="2751874"/>
              </a:tblGrid>
              <a:tr h="395882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3292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63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/blog/likes/{id}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728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 blog</a:t>
                      </a:r>
                      <a:r>
                        <a:rPr lang="zh-CN" altLang="en-US" sz="1400"/>
                        <a:t>的</a:t>
                      </a:r>
                      <a:r>
                        <a:rPr lang="en-US" altLang="zh-CN" sz="1400"/>
                        <a:t>id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6480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List&lt;UserDTO&gt; </a:t>
                      </a:r>
                      <a:r>
                        <a:rPr lang="zh-CN" altLang="en-US" sz="1400"/>
                        <a:t>给这个笔记点赞的</a:t>
                      </a:r>
                      <a:r>
                        <a:rPr lang="en-US" altLang="zh-CN" sz="1400"/>
                        <a:t>TopN</a:t>
                      </a:r>
                      <a:r>
                        <a:rPr lang="zh-CN" altLang="en-US" sz="1400"/>
                        <a:t>用户集合</a:t>
                      </a:r>
                      <a:endParaRPr lang="en-US" altLang="zh-CN" sz="140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1" name="直接箭头连接符 20"/>
          <p:cNvCxnSpPr>
            <a:stCxn id="11" idx="2"/>
            <a:endCxn id="19" idx="0"/>
          </p:cNvCxnSpPr>
          <p:nvPr/>
        </p:nvCxnSpPr>
        <p:spPr>
          <a:xfrm>
            <a:off x="7770808" y="3557237"/>
            <a:ext cx="0" cy="76015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实现查询点赞排行榜的接口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需求：按照点赞时间先后排序，返回</a:t>
            </a:r>
            <a:r>
              <a:rPr lang="en-US" altLang="zh-CN"/>
              <a:t>Top5</a:t>
            </a:r>
            <a:r>
              <a:rPr lang="zh-CN" altLang="en-US"/>
              <a:t>的用户</a:t>
            </a:r>
            <a:endParaRPr lang="en-US" altLang="zh-CN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2301982" y="2342638"/>
          <a:ext cx="8131946" cy="27412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16241"/>
                <a:gridCol w="2512381"/>
                <a:gridCol w="1704513"/>
                <a:gridCol w="2698811"/>
              </a:tblGrid>
              <a:tr h="504580"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List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Set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SortedSet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796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排序方式</a:t>
                      </a:r>
                      <a:endParaRPr lang="zh-CN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按添加顺序排序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无法排序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</a:t>
                      </a:r>
                      <a:r>
                        <a:rPr lang="en-US" altLang="zh-CN" sz="1400"/>
                        <a:t>score</a:t>
                      </a:r>
                      <a:r>
                        <a:rPr lang="zh-CN" altLang="en-US" sz="1400"/>
                        <a:t>值排序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656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唯一性</a:t>
                      </a:r>
                      <a:endParaRPr lang="zh-CN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不唯一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唯一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唯一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7826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查找方式</a:t>
                      </a:r>
                      <a:endParaRPr lang="zh-CN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按索引查找</a:t>
                      </a:r>
                      <a:endParaRPr lang="en-US" altLang="zh-CN" sz="1400"/>
                    </a:p>
                    <a:p>
                      <a:pPr algn="ctr"/>
                      <a:r>
                        <a:rPr lang="zh-CN" altLang="en-US" sz="1400"/>
                        <a:t>或首尾查找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根据元素查找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根据元素查找</a:t>
                      </a:r>
                      <a:endParaRPr lang="zh-CN" altLang="en-US" sz="14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好友关注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关注和取关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共同关注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关注推送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关注和取关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在探店图文的详情页面中，可以关注发布笔记的作者：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738" y="2258510"/>
            <a:ext cx="2811989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: 圆角 11"/>
          <p:cNvSpPr/>
          <p:nvPr/>
        </p:nvSpPr>
        <p:spPr>
          <a:xfrm>
            <a:off x="3004457" y="5107338"/>
            <a:ext cx="666270" cy="3981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肘形 15"/>
          <p:cNvCxnSpPr>
            <a:stCxn id="12" idx="3"/>
            <a:endCxn id="24" idx="1"/>
          </p:cNvCxnSpPr>
          <p:nvPr/>
        </p:nvCxnSpPr>
        <p:spPr>
          <a:xfrm flipV="1">
            <a:off x="3670727" y="2881242"/>
            <a:ext cx="2925477" cy="24251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04" y="2256348"/>
            <a:ext cx="3756986" cy="12497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04" y="4996404"/>
            <a:ext cx="3756986" cy="13053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264727" y="2946400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尝试关注用户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3" name="连接符: 肘形 12"/>
          <p:cNvCxnSpPr>
            <a:stCxn id="12" idx="3"/>
            <a:endCxn id="3" idx="1"/>
          </p:cNvCxnSpPr>
          <p:nvPr/>
        </p:nvCxnSpPr>
        <p:spPr>
          <a:xfrm>
            <a:off x="3670727" y="5306431"/>
            <a:ext cx="2925477" cy="3426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264726" y="5395184"/>
            <a:ext cx="12763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是否关注用户？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登录验证功能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8803503" y="155992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校验登录状态</a:t>
            </a:r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41490" y="189442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587084" y="23780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cookie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8" name="直接箭头连接符 17"/>
          <p:cNvCxnSpPr>
            <a:stCxn id="16" idx="4"/>
            <a:endCxn id="17" idx="0"/>
          </p:cNvCxnSpPr>
          <p:nvPr/>
        </p:nvCxnSpPr>
        <p:spPr>
          <a:xfrm>
            <a:off x="9947192" y="212863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菱形 19"/>
          <p:cNvSpPr/>
          <p:nvPr/>
        </p:nvSpPr>
        <p:spPr>
          <a:xfrm>
            <a:off x="9266667" y="377223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判断用户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是否存在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连接符: 肘形 20"/>
          <p:cNvCxnSpPr>
            <a:stCxn id="20" idx="3"/>
            <a:endCxn id="34" idx="0"/>
          </p:cNvCxnSpPr>
          <p:nvPr/>
        </p:nvCxnSpPr>
        <p:spPr>
          <a:xfrm>
            <a:off x="10624680" y="401182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647932" y="444634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45673" y="4488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9627119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返回用户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箭头连接符 27"/>
          <p:cNvCxnSpPr>
            <a:stCxn id="20" idx="2"/>
            <a:endCxn id="27" idx="0"/>
          </p:cNvCxnSpPr>
          <p:nvPr/>
        </p:nvCxnSpPr>
        <p:spPr>
          <a:xfrm>
            <a:off x="9945674" y="4251422"/>
            <a:ext cx="6983" cy="11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741489" y="605866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箭头连接符 29"/>
          <p:cNvCxnSpPr>
            <a:endCxn id="29" idx="0"/>
          </p:cNvCxnSpPr>
          <p:nvPr/>
        </p:nvCxnSpPr>
        <p:spPr>
          <a:xfrm flipH="1">
            <a:off x="9947191" y="582485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: 圆角 30"/>
          <p:cNvSpPr/>
          <p:nvPr/>
        </p:nvSpPr>
        <p:spPr>
          <a:xfrm>
            <a:off x="9580753" y="302822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获取用户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2" name="直接箭头连接符 31"/>
          <p:cNvCxnSpPr>
            <a:stCxn id="17" idx="2"/>
            <a:endCxn id="31" idx="0"/>
          </p:cNvCxnSpPr>
          <p:nvPr/>
        </p:nvCxnSpPr>
        <p:spPr>
          <a:xfrm flipH="1">
            <a:off x="9945675" y="277812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1" idx="2"/>
            <a:endCxn id="20" idx="0"/>
          </p:cNvCxnSpPr>
          <p:nvPr/>
        </p:nvCxnSpPr>
        <p:spPr>
          <a:xfrm flipH="1">
            <a:off x="9945674" y="342833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10688453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拦截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连接符: 肘形 34"/>
          <p:cNvCxnSpPr>
            <a:stCxn id="34" idx="2"/>
            <a:endCxn id="29" idx="6"/>
          </p:cNvCxnSpPr>
          <p:nvPr/>
        </p:nvCxnSpPr>
        <p:spPr>
          <a:xfrm rot="5400000">
            <a:off x="10380926" y="554925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: 圆角 2"/>
          <p:cNvSpPr/>
          <p:nvPr/>
        </p:nvSpPr>
        <p:spPr>
          <a:xfrm>
            <a:off x="3101009" y="1559918"/>
            <a:ext cx="5135893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黑马点评服务</a:t>
            </a:r>
            <a:endParaRPr lang="zh-CN" altLang="en-US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6321286" y="2602973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OrderController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6321286" y="396318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UserController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321286" y="532340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XxxController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032" y="3963332"/>
            <a:ext cx="359695" cy="60965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5" idx="3"/>
            <a:endCxn id="24" idx="1"/>
          </p:cNvCxnSpPr>
          <p:nvPr/>
        </p:nvCxnSpPr>
        <p:spPr>
          <a:xfrm flipV="1">
            <a:off x="890727" y="4268030"/>
            <a:ext cx="5430559" cy="12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3"/>
            <a:endCxn id="36" idx="1"/>
          </p:cNvCxnSpPr>
          <p:nvPr/>
        </p:nvCxnSpPr>
        <p:spPr>
          <a:xfrm>
            <a:off x="890727" y="4268159"/>
            <a:ext cx="2715279" cy="264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5" idx="3"/>
            <a:endCxn id="4" idx="1"/>
          </p:cNvCxnSpPr>
          <p:nvPr/>
        </p:nvCxnSpPr>
        <p:spPr>
          <a:xfrm flipV="1">
            <a:off x="890727" y="2907816"/>
            <a:ext cx="5430559" cy="13603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5" idx="3"/>
            <a:endCxn id="25" idx="1"/>
          </p:cNvCxnSpPr>
          <p:nvPr/>
        </p:nvCxnSpPr>
        <p:spPr>
          <a:xfrm>
            <a:off x="890727" y="4268159"/>
            <a:ext cx="5430559" cy="13600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/>
          <p:cNvSpPr/>
          <p:nvPr/>
        </p:nvSpPr>
        <p:spPr>
          <a:xfrm>
            <a:off x="3606006" y="2784091"/>
            <a:ext cx="906359" cy="2973420"/>
          </a:xfrm>
          <a:prstGeom prst="roundRect">
            <a:avLst/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拦截器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2" name="直接箭头连接符 41"/>
          <p:cNvCxnSpPr>
            <a:stCxn id="36" idx="3"/>
            <a:endCxn id="4" idx="1"/>
          </p:cNvCxnSpPr>
          <p:nvPr/>
        </p:nvCxnSpPr>
        <p:spPr>
          <a:xfrm flipV="1">
            <a:off x="4512365" y="2907816"/>
            <a:ext cx="1808921" cy="13629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6" idx="3"/>
            <a:endCxn id="25" idx="1"/>
          </p:cNvCxnSpPr>
          <p:nvPr/>
        </p:nvCxnSpPr>
        <p:spPr>
          <a:xfrm>
            <a:off x="4512365" y="4270801"/>
            <a:ext cx="1808921" cy="13574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36" idx="3"/>
            <a:endCxn id="24" idx="1"/>
          </p:cNvCxnSpPr>
          <p:nvPr/>
        </p:nvCxnSpPr>
        <p:spPr>
          <a:xfrm flipV="1">
            <a:off x="4512365" y="4268030"/>
            <a:ext cx="1808921" cy="277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36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实现关注和取关功能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：基于该表数据结构，实现两个接口：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关注和取关接口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判断是否关注的接口</a:t>
            </a:r>
            <a:endParaRPr lang="en-US" altLang="zh-CN"/>
          </a:p>
          <a:p>
            <a:r>
              <a:rPr lang="zh-CN" altLang="en-US"/>
              <a:t>关注是</a:t>
            </a:r>
            <a:r>
              <a:rPr lang="en-US" altLang="zh-CN"/>
              <a:t>User</a:t>
            </a:r>
            <a:r>
              <a:rPr lang="zh-CN" altLang="en-US"/>
              <a:t>之间的关系，是博主与粉丝的关系，数据库中有一张</a:t>
            </a:r>
            <a:r>
              <a:rPr lang="en-US" altLang="zh-CN">
                <a:solidFill>
                  <a:srgbClr val="AD2A26"/>
                </a:solidFill>
              </a:rPr>
              <a:t>tb_follow</a:t>
            </a:r>
            <a:r>
              <a:rPr lang="zh-CN" altLang="en-US"/>
              <a:t>表来标示：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 b="1"/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注意</a:t>
            </a:r>
            <a:r>
              <a:rPr lang="en-US" altLang="zh-CN">
                <a:solidFill>
                  <a:srgbClr val="FF0000"/>
                </a:solidFill>
              </a:rPr>
              <a:t>: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zh-CN" altLang="en-US"/>
              <a:t>这里需要把主键修改为自增长，简化开发。</a:t>
            </a:r>
            <a:endParaRPr lang="en-US" altLang="zh-CN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523" y="3522306"/>
            <a:ext cx="9052157" cy="1817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关注和取关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共同关注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关注推送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共同关注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点击博主头像，可以进入博主首页：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675" y="2127881"/>
            <a:ext cx="2811989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: 圆角 16"/>
          <p:cNvSpPr/>
          <p:nvPr/>
        </p:nvSpPr>
        <p:spPr>
          <a:xfrm>
            <a:off x="713434" y="5034703"/>
            <a:ext cx="472272" cy="3981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2" y="2127881"/>
            <a:ext cx="2987464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箭头: 右 10"/>
          <p:cNvSpPr/>
          <p:nvPr/>
        </p:nvSpPr>
        <p:spPr>
          <a:xfrm>
            <a:off x="3563646" y="4056526"/>
            <a:ext cx="773723" cy="97817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976" y="2127881"/>
            <a:ext cx="3314987" cy="12574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223" y="4274419"/>
            <a:ext cx="3974491" cy="1106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博主个人主页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博主个人首页依赖两个接口：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</a:t>
            </a:r>
            <a:r>
              <a:rPr lang="en-US" altLang="zh-CN"/>
              <a:t>user</a:t>
            </a:r>
            <a:r>
              <a:rPr lang="zh-CN" altLang="en-US"/>
              <a:t>信息：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查询博主的探店笔记：</a:t>
            </a:r>
            <a:endParaRPr lang="en-US" altLang="zh-CN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82320" y="2482587"/>
            <a:ext cx="6843540" cy="189282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charset="0"/>
              </a:rPr>
              <a:t>@GetMapping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charset="0"/>
              </a:rPr>
              <a:t>"/{id}"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Result queryUserById(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charset="0"/>
              </a:rPr>
              <a:t>@PathVariable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charset="0"/>
              </a:rPr>
              <a:t>"id"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) Long userId){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User user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charset="0"/>
              </a:rPr>
              <a:t>userService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.getById(userId);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(user ==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null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UserDTO userDTO = BeanUtil.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copyProperties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(user, UserDTO.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class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);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(userDTO);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82320" y="4983127"/>
            <a:ext cx="10952704" cy="149271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charset="0"/>
              </a:rPr>
              <a:t>@GetMapping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charset="0"/>
              </a:rPr>
              <a:t>"/of/user"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Result queryBlogByUserId(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charset="0"/>
              </a:rPr>
              <a:t>@RequestParam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(value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charset="0"/>
              </a:rPr>
              <a:t>"current"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, defaultValue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charset="0"/>
              </a:rPr>
              <a:t>"1"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) Integer current,</a:t>
            </a:r>
            <a:endParaRPr kumimoji="0" lang="en-US" altLang="zh-CN" sz="13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300">
                <a:solidFill>
                  <a:srgbClr val="000000"/>
                </a:solidFill>
                <a:latin typeface="Source Code Pro" charset="0"/>
              </a:rPr>
              <a:t>                    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charset="0"/>
              </a:rPr>
              <a:t>@RequestParam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charset="0"/>
              </a:rPr>
              <a:t>"id"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) Long id) {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Page&lt;Blog&gt; page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charset="0"/>
              </a:rPr>
              <a:t>blogService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.query()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    .eq(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charset="0"/>
              </a:rPr>
              <a:t>"user_id"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, id).page(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Page&lt;&gt;(current, SystemConstants.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charset="0"/>
              </a:rPr>
              <a:t>MAX_PAGE_SIZE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));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(page.getRecords());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实现共同关注功能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需求：利用</a:t>
            </a:r>
            <a:r>
              <a:rPr lang="en-US" altLang="zh-CN"/>
              <a:t>Redis</a:t>
            </a:r>
            <a:r>
              <a:rPr lang="zh-CN" altLang="en-US"/>
              <a:t>中恰当的数据结构，实现共同关注功能。在博主个人页面展示出当前用户与博主的共同好友。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708" y="2622619"/>
            <a:ext cx="2262802" cy="40227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592" y="2622619"/>
            <a:ext cx="3665538" cy="12726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731438" y="4727751"/>
          <a:ext cx="4541846" cy="18077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21353"/>
                <a:gridCol w="3220493"/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/follow/common/{id}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</a:t>
                      </a:r>
                      <a:r>
                        <a:rPr lang="zh-CN" altLang="en-US" sz="1400"/>
                        <a:t>目标用户</a:t>
                      </a:r>
                      <a:r>
                        <a:rPr lang="en-US" altLang="zh-CN" sz="1400"/>
                        <a:t>id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477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List&lt;UserDTO&gt;: </a:t>
                      </a:r>
                      <a:r>
                        <a:rPr lang="zh-CN" altLang="en-US" sz="1400"/>
                        <a:t>两人共同关注的人</a:t>
                      </a:r>
                      <a:endParaRPr lang="en-US" altLang="zh-CN" sz="140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7" name="连接符: 肘形 6"/>
          <p:cNvCxnSpPr>
            <a:stCxn id="4" idx="3"/>
            <a:endCxn id="5" idx="1"/>
          </p:cNvCxnSpPr>
          <p:nvPr/>
        </p:nvCxnSpPr>
        <p:spPr>
          <a:xfrm flipV="1">
            <a:off x="4460510" y="3258944"/>
            <a:ext cx="2709082" cy="1375055"/>
          </a:xfrm>
          <a:prstGeom prst="bentConnector3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2"/>
            <a:endCxn id="6" idx="0"/>
          </p:cNvCxnSpPr>
          <p:nvPr/>
        </p:nvCxnSpPr>
        <p:spPr>
          <a:xfrm>
            <a:off x="9002361" y="3895269"/>
            <a:ext cx="0" cy="83248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关注和取关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共同关注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关注推送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82004" y="2325757"/>
            <a:ext cx="10627359" cy="1739350"/>
            <a:chOff x="782004" y="2643807"/>
            <a:chExt cx="10627359" cy="1739350"/>
          </a:xfrm>
        </p:grpSpPr>
        <p:sp>
          <p:nvSpPr>
            <p:cNvPr id="7" name="矩形: 圆角 6"/>
            <p:cNvSpPr/>
            <p:nvPr/>
          </p:nvSpPr>
          <p:spPr>
            <a:xfrm>
              <a:off x="782320" y="2643809"/>
              <a:ext cx="10627043" cy="1739348"/>
            </a:xfrm>
            <a:prstGeom prst="roundRect">
              <a:avLst>
                <a:gd name="adj" fmla="val 8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782004" y="2643807"/>
              <a:ext cx="708593" cy="1739347"/>
            </a:xfrm>
            <a:prstGeom prst="roundRect">
              <a:avLst>
                <a:gd name="adj" fmla="val 1487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传统模式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关注推送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60579"/>
          </a:xfrm>
        </p:spPr>
        <p:txBody>
          <a:bodyPr/>
          <a:lstStyle/>
          <a:p>
            <a:r>
              <a:rPr lang="zh-CN" altLang="en-US"/>
              <a:t>关注推送也叫做</a:t>
            </a:r>
            <a:r>
              <a:rPr lang="en-US" altLang="zh-CN"/>
              <a:t>Feed</a:t>
            </a:r>
            <a:r>
              <a:rPr lang="zh-CN" altLang="en-US"/>
              <a:t>流，直译为</a:t>
            </a:r>
            <a:r>
              <a:rPr lang="zh-CN" altLang="en-US">
                <a:solidFill>
                  <a:srgbClr val="AD2A26"/>
                </a:solidFill>
              </a:rPr>
              <a:t>投喂</a:t>
            </a:r>
            <a:r>
              <a:rPr lang="zh-CN" altLang="en-US"/>
              <a:t>。为用户持续的提供“沉浸式”的体验，通过无限下拉刷新获取新的信息。</a:t>
            </a:r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030723" y="2623933"/>
            <a:ext cx="1212574" cy="121257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411819" y="2623933"/>
            <a:ext cx="1212574" cy="121257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内容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532243" y="3220280"/>
            <a:ext cx="3478696" cy="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782004" y="4631632"/>
            <a:ext cx="10627675" cy="1739351"/>
            <a:chOff x="781688" y="2643806"/>
            <a:chExt cx="10627675" cy="1739351"/>
          </a:xfrm>
        </p:grpSpPr>
        <p:sp>
          <p:nvSpPr>
            <p:cNvPr id="13" name="矩形: 圆角 12"/>
            <p:cNvSpPr/>
            <p:nvPr/>
          </p:nvSpPr>
          <p:spPr>
            <a:xfrm>
              <a:off x="782320" y="2643809"/>
              <a:ext cx="10627043" cy="1739348"/>
            </a:xfrm>
            <a:prstGeom prst="roundRect">
              <a:avLst>
                <a:gd name="adj" fmla="val 8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781688" y="2643806"/>
              <a:ext cx="708593" cy="1739347"/>
            </a:xfrm>
            <a:prstGeom prst="roundRect">
              <a:avLst>
                <a:gd name="adj" fmla="val 1487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Feed</a:t>
              </a:r>
              <a:r>
                <a:rPr lang="zh-CN" altLang="en-US">
                  <a:solidFill>
                    <a:schemeClr val="bg1"/>
                  </a:solidFill>
                </a:rPr>
                <a:t>模式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3031039" y="4929809"/>
            <a:ext cx="1212574" cy="121257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12135" y="4929809"/>
            <a:ext cx="1212574" cy="121257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用户</a:t>
            </a:r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532559" y="5526156"/>
            <a:ext cx="3478696" cy="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095841" y="2976304"/>
            <a:ext cx="7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寻找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95841" y="5224306"/>
            <a:ext cx="7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匹配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5" grpId="0" animBg="1"/>
      <p:bldP spid="16" grpId="0" animBg="1"/>
      <p:bldP spid="18" grpId="0"/>
      <p:bldP spid="19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流的模式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3"/>
            <a:ext cx="10927842" cy="4703407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流产品有两种常见模式：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Timeline</a:t>
            </a:r>
            <a:r>
              <a:rPr lang="zh-CN" altLang="en-US"/>
              <a:t>：不做内容筛选，简单的按照内容发布时间排序，常用于好友或关注。例如朋友圈</a:t>
            </a:r>
            <a:endParaRPr lang="en-US" altLang="zh-CN"/>
          </a:p>
          <a:p>
            <a:pPr marL="720090" indent="-285750">
              <a:buFont typeface="Wingdings" panose="05000000000000000000" pitchFamily="2" charset="2"/>
              <a:buChar char="Ø"/>
            </a:pPr>
            <a:r>
              <a:rPr lang="zh-CN" altLang="en-US"/>
              <a:t>优点：信息全面，不会有缺失。并且实现也相对简单</a:t>
            </a:r>
            <a:endParaRPr lang="en-US" altLang="zh-CN"/>
          </a:p>
          <a:p>
            <a:pPr marL="720090" indent="-285750">
              <a:buFont typeface="Wingdings" panose="05000000000000000000" pitchFamily="2" charset="2"/>
              <a:buChar char="Ø"/>
            </a:pPr>
            <a:r>
              <a:rPr lang="zh-CN" altLang="en-US"/>
              <a:t>缺点：信息噪音较多，用户不一定感兴趣，内容获取效率低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/>
              <a:t>智能排序</a:t>
            </a:r>
            <a:r>
              <a:rPr lang="zh-CN" altLang="en-US"/>
              <a:t>：利用智能算法屏蔽掉违规的、用户不感兴趣的内容。推送用户感兴趣信息来吸引用户</a:t>
            </a:r>
            <a:endParaRPr lang="en-US" altLang="zh-CN"/>
          </a:p>
          <a:p>
            <a:pPr marL="720090" indent="-285750">
              <a:buFont typeface="Wingdings" panose="05000000000000000000" pitchFamily="2" charset="2"/>
              <a:buChar char="Ø"/>
            </a:pPr>
            <a:r>
              <a:rPr lang="zh-CN" altLang="en-US"/>
              <a:t>优点：投喂用户感兴趣信息，用户粘度很高，容易沉迷</a:t>
            </a:r>
            <a:endParaRPr lang="en-US" altLang="zh-CN"/>
          </a:p>
          <a:p>
            <a:pPr marL="720090" indent="-285750">
              <a:buFont typeface="Wingdings" panose="05000000000000000000" pitchFamily="2" charset="2"/>
              <a:buChar char="Ø"/>
            </a:pPr>
            <a:r>
              <a:rPr lang="zh-CN" altLang="en-US"/>
              <a:t>缺点：如果算法不精准，可能起到反作用</a:t>
            </a:r>
            <a:endParaRPr lang="en-US" altLang="zh-CN"/>
          </a:p>
          <a:p>
            <a:r>
              <a:rPr lang="zh-CN" altLang="en-US"/>
              <a:t>本例中的个人页面，是基于关注的好友来做</a:t>
            </a:r>
            <a:r>
              <a:rPr lang="en-US" altLang="zh-CN"/>
              <a:t>Feed</a:t>
            </a:r>
            <a:r>
              <a:rPr lang="zh-CN" altLang="en-US"/>
              <a:t>流，因此采用</a:t>
            </a:r>
            <a:r>
              <a:rPr lang="en-US" altLang="zh-CN"/>
              <a:t>Timeline</a:t>
            </a:r>
            <a:r>
              <a:rPr lang="zh-CN" altLang="en-US"/>
              <a:t>的模式。该模式的实现方案有三种：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拉模式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推模式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推拉结合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1391" y="1460530"/>
            <a:ext cx="2664259" cy="48670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91" y="1073961"/>
            <a:ext cx="2664259" cy="54262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03" y="1060420"/>
            <a:ext cx="2605633" cy="5426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1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拉模式</a:t>
            </a:r>
            <a:r>
              <a:rPr lang="zh-CN" altLang="en-US"/>
              <a:t>：也叫做读扩散。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1126436" y="2614736"/>
            <a:ext cx="523460" cy="772751"/>
            <a:chOff x="1126436" y="2914776"/>
            <a:chExt cx="523460" cy="772751"/>
          </a:xfrm>
        </p:grpSpPr>
        <p:pic>
          <p:nvPicPr>
            <p:cNvPr id="3" name="图形 2" descr="男人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26436" y="2914776"/>
              <a:ext cx="523460" cy="52346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158876" y="3410528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矩形: 圆角 7"/>
          <p:cNvSpPr/>
          <p:nvPr/>
        </p:nvSpPr>
        <p:spPr>
          <a:xfrm>
            <a:off x="3537527" y="2317525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  <a:endParaRPr lang="zh-CN" altLang="en-US" sz="1400">
              <a:solidFill>
                <a:srgbClr val="49504F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26436" y="4117020"/>
            <a:ext cx="523460" cy="800459"/>
            <a:chOff x="1126436" y="2905540"/>
            <a:chExt cx="523460" cy="800459"/>
          </a:xfrm>
        </p:grpSpPr>
        <p:pic>
          <p:nvPicPr>
            <p:cNvPr id="11" name="图形 10" descr="男人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158876" y="3429000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李四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26436" y="5615896"/>
            <a:ext cx="523460" cy="772751"/>
            <a:chOff x="1126436" y="2905540"/>
            <a:chExt cx="523460" cy="772751"/>
          </a:xfrm>
        </p:grpSpPr>
        <p:pic>
          <p:nvPicPr>
            <p:cNvPr id="14" name="图形 13" descr="男人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158876" y="3401292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王五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6" name="矩形: 圆角 15"/>
          <p:cNvSpPr/>
          <p:nvPr/>
        </p:nvSpPr>
        <p:spPr>
          <a:xfrm>
            <a:off x="3537527" y="3819686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3537527" y="5321847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19" name="直接箭头连接符 18"/>
          <p:cNvCxnSpPr>
            <a:stCxn id="3" idx="3"/>
            <a:endCxn id="8" idx="1"/>
          </p:cNvCxnSpPr>
          <p:nvPr/>
        </p:nvCxnSpPr>
        <p:spPr>
          <a:xfrm flipV="1">
            <a:off x="1649896" y="2873263"/>
            <a:ext cx="1887631" cy="320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3"/>
            <a:endCxn id="16" idx="1"/>
          </p:cNvCxnSpPr>
          <p:nvPr/>
        </p:nvCxnSpPr>
        <p:spPr>
          <a:xfrm flipV="1">
            <a:off x="1649896" y="4375424"/>
            <a:ext cx="1887631" cy="33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4" idx="3"/>
            <a:endCxn id="17" idx="1"/>
          </p:cNvCxnSpPr>
          <p:nvPr/>
        </p:nvCxnSpPr>
        <p:spPr>
          <a:xfrm flipV="1">
            <a:off x="1649896" y="5877585"/>
            <a:ext cx="1887631" cy="4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: 圆角 26"/>
          <p:cNvSpPr/>
          <p:nvPr/>
        </p:nvSpPr>
        <p:spPr>
          <a:xfrm>
            <a:off x="727214" y="2733013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29" name="矩形: 圆角 28"/>
          <p:cNvSpPr/>
          <p:nvPr/>
        </p:nvSpPr>
        <p:spPr>
          <a:xfrm>
            <a:off x="727214" y="4240639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30" name="矩形: 圆角 29"/>
          <p:cNvSpPr/>
          <p:nvPr/>
        </p:nvSpPr>
        <p:spPr>
          <a:xfrm>
            <a:off x="727214" y="4241123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msg-16419802</a:t>
            </a:r>
            <a:endParaRPr lang="zh-CN" altLang="en-US" sz="1200"/>
          </a:p>
        </p:txBody>
      </p:sp>
      <p:sp>
        <p:nvSpPr>
          <p:cNvPr id="32" name="矩形: 圆角 31"/>
          <p:cNvSpPr/>
          <p:nvPr/>
        </p:nvSpPr>
        <p:spPr>
          <a:xfrm>
            <a:off x="727214" y="573004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msg-16419803</a:t>
            </a:r>
            <a:endParaRPr lang="zh-CN" altLang="en-US" sz="1200"/>
          </a:p>
        </p:txBody>
      </p:sp>
      <p:sp>
        <p:nvSpPr>
          <p:cNvPr id="33" name="矩形: 圆角 32"/>
          <p:cNvSpPr/>
          <p:nvPr/>
        </p:nvSpPr>
        <p:spPr>
          <a:xfrm>
            <a:off x="710880" y="273594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msg-16419804</a:t>
            </a:r>
            <a:endParaRPr lang="zh-CN" altLang="en-US" sz="1200"/>
          </a:p>
        </p:txBody>
      </p:sp>
      <p:grpSp>
        <p:nvGrpSpPr>
          <p:cNvPr id="35" name="组合 34"/>
          <p:cNvGrpSpPr/>
          <p:nvPr/>
        </p:nvGrpSpPr>
        <p:grpSpPr>
          <a:xfrm>
            <a:off x="10664686" y="3989048"/>
            <a:ext cx="523460" cy="772751"/>
            <a:chOff x="1126436" y="2905540"/>
            <a:chExt cx="523460" cy="772751"/>
          </a:xfrm>
        </p:grpSpPr>
        <p:pic>
          <p:nvPicPr>
            <p:cNvPr id="36" name="图形 35" descr="男人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158876" y="3401292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赵六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39" name="连接符: 肘形 38"/>
          <p:cNvCxnSpPr>
            <a:stCxn id="36" idx="0"/>
            <a:endCxn id="3" idx="0"/>
          </p:cNvCxnSpPr>
          <p:nvPr/>
        </p:nvCxnSpPr>
        <p:spPr>
          <a:xfrm rot="16200000" flipV="1">
            <a:off x="5470135" y="-1467233"/>
            <a:ext cx="1374312" cy="9538250"/>
          </a:xfrm>
          <a:prstGeom prst="bentConnector3">
            <a:avLst>
              <a:gd name="adj1" fmla="val 133991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连接符: 肘形 42"/>
          <p:cNvCxnSpPr>
            <a:stCxn id="36" idx="2"/>
            <a:endCxn id="12" idx="2"/>
          </p:cNvCxnSpPr>
          <p:nvPr/>
        </p:nvCxnSpPr>
        <p:spPr>
          <a:xfrm rot="5400000">
            <a:off x="5954806" y="-54132"/>
            <a:ext cx="404971" cy="9538250"/>
          </a:xfrm>
          <a:prstGeom prst="bentConnector3">
            <a:avLst>
              <a:gd name="adj1" fmla="val 173628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0912690" y="294439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关注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926416" y="502274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关注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7837765" y="2635831"/>
            <a:ext cx="1570182" cy="2085731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3" name="直接箭头连接符 52"/>
          <p:cNvCxnSpPr>
            <a:stCxn id="51" idx="3"/>
            <a:endCxn id="36" idx="1"/>
          </p:cNvCxnSpPr>
          <p:nvPr/>
        </p:nvCxnSpPr>
        <p:spPr>
          <a:xfrm>
            <a:off x="9407947" y="3678697"/>
            <a:ext cx="1256739" cy="572081"/>
          </a:xfrm>
          <a:prstGeom prst="straightConnector1">
            <a:avLst/>
          </a:prstGeom>
          <a:ln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9793301" y="363753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读取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3661666" y="2733012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56" name="矩形: 圆角 55"/>
          <p:cNvSpPr/>
          <p:nvPr/>
        </p:nvSpPr>
        <p:spPr>
          <a:xfrm>
            <a:off x="3661666" y="309027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msg-16419804</a:t>
            </a:r>
            <a:endParaRPr lang="zh-CN" altLang="en-US" sz="1200"/>
          </a:p>
        </p:txBody>
      </p:sp>
      <p:sp>
        <p:nvSpPr>
          <p:cNvPr id="58" name="矩形: 圆角 57"/>
          <p:cNvSpPr/>
          <p:nvPr/>
        </p:nvSpPr>
        <p:spPr>
          <a:xfrm>
            <a:off x="3660723" y="42152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59" name="矩形: 圆角 58"/>
          <p:cNvSpPr/>
          <p:nvPr/>
        </p:nvSpPr>
        <p:spPr>
          <a:xfrm>
            <a:off x="3661666" y="45828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msg-16419802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0.24076 -0.00023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24076 -0.00023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0.24076 0.05139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24076 -0.00024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85185E-6 L 0.24076 0.05139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35299 0.04329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3" y="215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2.22222E-6 L 0.35221 0.0507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2523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2.59259E-6 L 0.35312 -0.05023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-252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4.81481E-6 L 0.35299 -0.04722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3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21 0.0507 L 0.35221 -0.01458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35299 -0.04722 L 0.35221 -0.1669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5625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35299 0.04329 L 0.35299 0.22245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49" grpId="0"/>
      <p:bldP spid="50" grpId="0"/>
      <p:bldP spid="51" grpId="0" animBg="1"/>
      <p:bldP spid="54" grpId="0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8" grpId="0" animBg="1"/>
      <p:bldP spid="58" grpId="1" animBg="1"/>
      <p:bldP spid="59" grpId="0" animBg="1"/>
      <p:bldP spid="59" grpId="1" animBg="1"/>
      <p:bldP spid="59" grpId="2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2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推模式</a:t>
            </a:r>
            <a:r>
              <a:rPr lang="zh-CN" altLang="en-US"/>
              <a:t>：也叫做写扩散。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1808198" y="2945525"/>
            <a:ext cx="523460" cy="772751"/>
            <a:chOff x="1126436" y="2914776"/>
            <a:chExt cx="523460" cy="772751"/>
          </a:xfrm>
        </p:grpSpPr>
        <p:pic>
          <p:nvPicPr>
            <p:cNvPr id="3" name="图形 2" descr="男人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26436" y="2914776"/>
              <a:ext cx="523460" cy="52346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158876" y="3410528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1" name="矩形: 圆角 50"/>
          <p:cNvSpPr/>
          <p:nvPr/>
        </p:nvSpPr>
        <p:spPr>
          <a:xfrm>
            <a:off x="7268898" y="1692574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  <a:endParaRPr lang="zh-CN" altLang="en-US" sz="1400">
              <a:solidFill>
                <a:srgbClr val="49504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04445" y="2058212"/>
            <a:ext cx="555900" cy="772751"/>
            <a:chOff x="1126436" y="2905540"/>
            <a:chExt cx="555900" cy="772751"/>
          </a:xfrm>
        </p:grpSpPr>
        <p:pic>
          <p:nvPicPr>
            <p:cNvPr id="41" name="图形 40" descr="男人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1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404445" y="3815491"/>
            <a:ext cx="555900" cy="772751"/>
            <a:chOff x="1126436" y="2905540"/>
            <a:chExt cx="555900" cy="772751"/>
          </a:xfrm>
        </p:grpSpPr>
        <p:pic>
          <p:nvPicPr>
            <p:cNvPr id="60" name="图形 59" descr="男人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2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404445" y="5572771"/>
            <a:ext cx="555900" cy="772751"/>
            <a:chOff x="1126436" y="2905540"/>
            <a:chExt cx="555900" cy="772751"/>
          </a:xfrm>
        </p:grpSpPr>
        <p:pic>
          <p:nvPicPr>
            <p:cNvPr id="63" name="图形 62" descr="男人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4" name="文本框 63"/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3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808198" y="4721562"/>
            <a:ext cx="523460" cy="800459"/>
            <a:chOff x="1126436" y="2905540"/>
            <a:chExt cx="523460" cy="800459"/>
          </a:xfrm>
        </p:grpSpPr>
        <p:pic>
          <p:nvPicPr>
            <p:cNvPr id="67" name="图形 66" descr="男人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1158876" y="3429000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李四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76" name="直接箭头连接符 75"/>
          <p:cNvCxnSpPr>
            <a:stCxn id="41" idx="1"/>
            <a:endCxn id="3" idx="3"/>
          </p:cNvCxnSpPr>
          <p:nvPr/>
        </p:nvCxnSpPr>
        <p:spPr>
          <a:xfrm flipH="1">
            <a:off x="2331658" y="2319942"/>
            <a:ext cx="3072787" cy="887313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60" idx="1"/>
            <a:endCxn id="3" idx="3"/>
          </p:cNvCxnSpPr>
          <p:nvPr/>
        </p:nvCxnSpPr>
        <p:spPr>
          <a:xfrm flipH="1" flipV="1">
            <a:off x="2331658" y="3207255"/>
            <a:ext cx="3072787" cy="86996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60" idx="1"/>
            <a:endCxn id="67" idx="3"/>
          </p:cNvCxnSpPr>
          <p:nvPr/>
        </p:nvCxnSpPr>
        <p:spPr>
          <a:xfrm flipH="1">
            <a:off x="2331658" y="4077221"/>
            <a:ext cx="3072787" cy="9060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63" idx="1"/>
            <a:endCxn id="67" idx="3"/>
          </p:cNvCxnSpPr>
          <p:nvPr/>
        </p:nvCxnSpPr>
        <p:spPr>
          <a:xfrm flipH="1" flipV="1">
            <a:off x="2331658" y="4983292"/>
            <a:ext cx="3072787" cy="85120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9" name="矩形: 圆角 88"/>
          <p:cNvSpPr/>
          <p:nvPr/>
        </p:nvSpPr>
        <p:spPr>
          <a:xfrm>
            <a:off x="7268898" y="3449035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90" name="矩形: 圆角 89"/>
          <p:cNvSpPr/>
          <p:nvPr/>
        </p:nvSpPr>
        <p:spPr>
          <a:xfrm>
            <a:off x="7268898" y="5205497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91" name="直接箭头连接符 90"/>
          <p:cNvCxnSpPr>
            <a:stCxn id="63" idx="1"/>
            <a:endCxn id="3" idx="3"/>
          </p:cNvCxnSpPr>
          <p:nvPr/>
        </p:nvCxnSpPr>
        <p:spPr>
          <a:xfrm flipH="1" flipV="1">
            <a:off x="2331658" y="3207255"/>
            <a:ext cx="3072787" cy="262724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4" name="矩形: 圆角 93"/>
          <p:cNvSpPr/>
          <p:nvPr/>
        </p:nvSpPr>
        <p:spPr>
          <a:xfrm>
            <a:off x="1408976" y="307740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6" name="矩形: 圆角 95"/>
          <p:cNvSpPr/>
          <p:nvPr/>
        </p:nvSpPr>
        <p:spPr>
          <a:xfrm>
            <a:off x="2745758" y="308074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8" name="矩形: 圆角 97"/>
          <p:cNvSpPr/>
          <p:nvPr/>
        </p:nvSpPr>
        <p:spPr>
          <a:xfrm>
            <a:off x="2745758" y="3080578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9" name="矩形: 圆角 98"/>
          <p:cNvSpPr/>
          <p:nvPr/>
        </p:nvSpPr>
        <p:spPr>
          <a:xfrm>
            <a:off x="2745758" y="3080409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00" name="矩形: 圆角 99"/>
          <p:cNvSpPr/>
          <p:nvPr/>
        </p:nvSpPr>
        <p:spPr>
          <a:xfrm>
            <a:off x="1366408" y="483468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01" name="矩形: 圆角 100"/>
          <p:cNvSpPr/>
          <p:nvPr/>
        </p:nvSpPr>
        <p:spPr>
          <a:xfrm>
            <a:off x="2738319" y="48370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02" name="矩形: 圆角 101"/>
          <p:cNvSpPr/>
          <p:nvPr/>
        </p:nvSpPr>
        <p:spPr>
          <a:xfrm>
            <a:off x="2738319" y="48370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cxnSp>
        <p:nvCxnSpPr>
          <p:cNvPr id="105" name="直接箭头连接符 104"/>
          <p:cNvCxnSpPr>
            <a:stCxn id="41" idx="3"/>
            <a:endCxn id="51" idx="1"/>
          </p:cNvCxnSpPr>
          <p:nvPr/>
        </p:nvCxnSpPr>
        <p:spPr>
          <a:xfrm>
            <a:off x="5927905" y="2319942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6294674" y="2319942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5904712" y="4085035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6271481" y="408503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>
            <a:off x="5881519" y="5850128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6248288" y="58501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11393 -3.7037E-7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7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698 -0.13657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-682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633 0.12616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629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45 0.38311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98 -0.13657 L 0.38125 -0.14676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14" y="-50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33 0.12616 L 0.38125 0.10255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1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5 0.38311 L 0.38125 0.35857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11393 -3.7037E-7 " pathEditMode="relative" rAng="0" ptsTypes="AA">
                                      <p:cBhvr>
                                        <p:cTn id="115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1.85185E-6 L 0.18698 -0.13657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-6829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1.85185E-6 L 0.18632 0.12616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98 -0.13657 L 0.3819 -0.08125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2755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32 0.12616 L 0.3819 0.1581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25 0.10255 L 0.37955 0.17871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79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819 -0.08125 L 0.3819 -0.15347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8125 0.35857 L 0.38073 0.41806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96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819 0.1581 L 0.3819 0.10255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89" grpId="0" animBg="1"/>
      <p:bldP spid="90" grpId="0" animBg="1"/>
      <p:bldP spid="94" grpId="0" animBg="1"/>
      <p:bldP spid="94" grpId="1" animBg="1"/>
      <p:bldP spid="94" grpId="2" animBg="1"/>
      <p:bldP spid="96" grpId="0" animBg="1"/>
      <p:bldP spid="96" grpId="1" animBg="1"/>
      <p:bldP spid="96" grpId="2" animBg="1"/>
      <p:bldP spid="98" grpId="0" animBg="1"/>
      <p:bldP spid="98" grpId="1" animBg="1"/>
      <p:bldP spid="98" grpId="2" animBg="1"/>
      <p:bldP spid="98" grpId="3" animBg="1"/>
      <p:bldP spid="99" grpId="0" animBg="1"/>
      <p:bldP spid="99" grpId="1" animBg="1"/>
      <p:bldP spid="99" grpId="2" animBg="1"/>
      <p:bldP spid="99" grpId="3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1" grpId="3" animBg="1"/>
      <p:bldP spid="102" grpId="0" animBg="1"/>
      <p:bldP spid="102" grpId="1" animBg="1"/>
      <p:bldP spid="102" grpId="2" animBg="1"/>
      <p:bldP spid="102" grpId="3" animBg="1"/>
      <p:bldP spid="106" grpId="0"/>
      <p:bldP spid="108" grpId="0"/>
      <p:bldP spid="1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登录验证功能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3101009" y="1559918"/>
            <a:ext cx="5135893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黑马点评服务</a:t>
            </a:r>
            <a:endParaRPr lang="zh-CN" altLang="en-US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6321286" y="2602973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OrderController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6321286" y="396318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UserController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321286" y="532340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XxxController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032" y="3963332"/>
            <a:ext cx="359695" cy="60965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5" idx="3"/>
            <a:endCxn id="24" idx="1"/>
          </p:cNvCxnSpPr>
          <p:nvPr/>
        </p:nvCxnSpPr>
        <p:spPr>
          <a:xfrm flipV="1">
            <a:off x="890727" y="4268030"/>
            <a:ext cx="5430559" cy="12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3"/>
            <a:endCxn id="36" idx="1"/>
          </p:cNvCxnSpPr>
          <p:nvPr/>
        </p:nvCxnSpPr>
        <p:spPr>
          <a:xfrm>
            <a:off x="890727" y="4268159"/>
            <a:ext cx="2715279" cy="264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/>
          <p:cNvSpPr/>
          <p:nvPr/>
        </p:nvSpPr>
        <p:spPr>
          <a:xfrm>
            <a:off x="3606006" y="2784091"/>
            <a:ext cx="906359" cy="2973420"/>
          </a:xfrm>
          <a:prstGeom prst="roundRect">
            <a:avLst/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拦截器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2" name="直接箭头连接符 41"/>
          <p:cNvCxnSpPr>
            <a:stCxn id="36" idx="3"/>
            <a:endCxn id="4" idx="1"/>
          </p:cNvCxnSpPr>
          <p:nvPr/>
        </p:nvCxnSpPr>
        <p:spPr>
          <a:xfrm flipV="1">
            <a:off x="4512365" y="2907816"/>
            <a:ext cx="1808921" cy="13629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6" idx="3"/>
            <a:endCxn id="25" idx="1"/>
          </p:cNvCxnSpPr>
          <p:nvPr/>
        </p:nvCxnSpPr>
        <p:spPr>
          <a:xfrm>
            <a:off x="4512365" y="4270801"/>
            <a:ext cx="1808921" cy="13574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/>
          <p:cNvSpPr/>
          <p:nvPr/>
        </p:nvSpPr>
        <p:spPr>
          <a:xfrm>
            <a:off x="8810421" y="1559919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校验登录状态</a:t>
            </a:r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748408" y="1894425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9594002" y="2378014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cookie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4" name="直接箭头连接符 43"/>
          <p:cNvCxnSpPr>
            <a:stCxn id="40" idx="4"/>
            <a:endCxn id="41" idx="0"/>
          </p:cNvCxnSpPr>
          <p:nvPr/>
        </p:nvCxnSpPr>
        <p:spPr>
          <a:xfrm>
            <a:off x="9954110" y="2128629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: 圆角 44"/>
          <p:cNvSpPr/>
          <p:nvPr/>
        </p:nvSpPr>
        <p:spPr>
          <a:xfrm>
            <a:off x="9453129" y="4641263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ThreadLocal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6" name="菱形 45"/>
          <p:cNvSpPr/>
          <p:nvPr/>
        </p:nvSpPr>
        <p:spPr>
          <a:xfrm>
            <a:off x="9273585" y="3772233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判断用户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是否存在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连接符: 肘形 46"/>
          <p:cNvCxnSpPr>
            <a:stCxn id="46" idx="3"/>
            <a:endCxn id="58" idx="0"/>
          </p:cNvCxnSpPr>
          <p:nvPr/>
        </p:nvCxnSpPr>
        <p:spPr>
          <a:xfrm>
            <a:off x="10631598" y="4011827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0654850" y="4446342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9" name="直接箭头连接符 48"/>
          <p:cNvCxnSpPr>
            <a:stCxn id="46" idx="2"/>
            <a:endCxn id="45" idx="0"/>
          </p:cNvCxnSpPr>
          <p:nvPr/>
        </p:nvCxnSpPr>
        <p:spPr>
          <a:xfrm>
            <a:off x="9952592" y="4251421"/>
            <a:ext cx="5426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9921030" y="428218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9634037" y="537717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放行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" name="直接箭头连接符 51"/>
          <p:cNvCxnSpPr>
            <a:stCxn id="45" idx="2"/>
            <a:endCxn id="51" idx="0"/>
          </p:cNvCxnSpPr>
          <p:nvPr/>
        </p:nvCxnSpPr>
        <p:spPr>
          <a:xfrm>
            <a:off x="9958018" y="5041373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9748407" y="605866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箭头连接符 53"/>
          <p:cNvCxnSpPr>
            <a:endCxn id="53" idx="0"/>
          </p:cNvCxnSpPr>
          <p:nvPr/>
        </p:nvCxnSpPr>
        <p:spPr>
          <a:xfrm flipH="1">
            <a:off x="9954109" y="5824851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矩形: 圆角 54"/>
          <p:cNvSpPr/>
          <p:nvPr/>
        </p:nvSpPr>
        <p:spPr>
          <a:xfrm>
            <a:off x="9587671" y="302822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获取用户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6" name="直接箭头连接符 55"/>
          <p:cNvCxnSpPr>
            <a:stCxn id="41" idx="2"/>
            <a:endCxn id="55" idx="0"/>
          </p:cNvCxnSpPr>
          <p:nvPr/>
        </p:nvCxnSpPr>
        <p:spPr>
          <a:xfrm flipH="1">
            <a:off x="9952593" y="2778124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55" idx="2"/>
            <a:endCxn id="46" idx="0"/>
          </p:cNvCxnSpPr>
          <p:nvPr/>
        </p:nvCxnSpPr>
        <p:spPr>
          <a:xfrm flipH="1">
            <a:off x="9952592" y="3428332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: 圆角 57"/>
          <p:cNvSpPr/>
          <p:nvPr/>
        </p:nvSpPr>
        <p:spPr>
          <a:xfrm>
            <a:off x="10695371" y="537717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拦截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9" name="连接符: 肘形 58"/>
          <p:cNvCxnSpPr>
            <a:stCxn id="58" idx="2"/>
            <a:endCxn id="53" idx="6"/>
          </p:cNvCxnSpPr>
          <p:nvPr/>
        </p:nvCxnSpPr>
        <p:spPr>
          <a:xfrm rot="5400000">
            <a:off x="10387844" y="5549256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6" idx="3"/>
            <a:endCxn id="24" idx="1"/>
          </p:cNvCxnSpPr>
          <p:nvPr/>
        </p:nvCxnSpPr>
        <p:spPr>
          <a:xfrm flipV="1">
            <a:off x="4512365" y="4268030"/>
            <a:ext cx="1808921" cy="277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4800" y="1815465"/>
            <a:ext cx="2480310" cy="10604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把校验登录的功能写在拦截器里面，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并把相应的用户信息发送给所需要的控制器并且保证线程安全，用到</a:t>
            </a:r>
            <a:r>
              <a:rPr lang="en-US" altLang="zh-CN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ThreadLocal</a:t>
            </a:r>
            <a:r>
              <a:rPr lang="zh-CN" altLang="en-US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，因为没哟个进入到</a:t>
            </a:r>
            <a:r>
              <a:rPr lang="en-US" altLang="zh-CN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tomcat</a:t>
            </a:r>
            <a:r>
              <a:rPr lang="zh-CN" altLang="en-US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的请求都是一个独立的线程，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ThreadLocal</a:t>
            </a:r>
            <a:r>
              <a:rPr lang="zh-CN" altLang="en-US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会给线程开辟单独的空间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990" y="3263900"/>
            <a:ext cx="2111375" cy="575945"/>
          </a:xfrm>
          <a:prstGeom prst="rect">
            <a:avLst/>
          </a:prstGeom>
          <a:noFill/>
        </p:spPr>
        <p:txBody>
          <a:bodyPr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用到了LoginInterceptor拦截器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MvcConfig配置拦截器和拦截路径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3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推拉结合模式</a:t>
            </a:r>
            <a:r>
              <a:rPr lang="zh-CN" altLang="en-US"/>
              <a:t>：也叫做读写混合，兼具推和拉两种模式的优点。</a:t>
            </a:r>
            <a:endParaRPr lang="en-US" altLang="zh-CN"/>
          </a:p>
        </p:txBody>
      </p:sp>
      <p:grpSp>
        <p:nvGrpSpPr>
          <p:cNvPr id="43" name="组合 42"/>
          <p:cNvGrpSpPr/>
          <p:nvPr/>
        </p:nvGrpSpPr>
        <p:grpSpPr>
          <a:xfrm>
            <a:off x="7337155" y="4023311"/>
            <a:ext cx="555900" cy="957417"/>
            <a:chOff x="1126436" y="2905540"/>
            <a:chExt cx="555900" cy="957417"/>
          </a:xfrm>
        </p:grpSpPr>
        <p:pic>
          <p:nvPicPr>
            <p:cNvPr id="44" name="图形 43" descr="男人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普通</a:t>
              </a:r>
              <a:endParaRPr lang="en-US" altLang="zh-CN" sz="120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337155" y="5572771"/>
            <a:ext cx="555900" cy="957417"/>
            <a:chOff x="1126436" y="2905540"/>
            <a:chExt cx="555900" cy="957417"/>
          </a:xfrm>
        </p:grpSpPr>
        <p:pic>
          <p:nvPicPr>
            <p:cNvPr id="47" name="图形 46" descr="男人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FF0000"/>
                  </a:solidFill>
                </a:rPr>
                <a:t>活跃</a:t>
              </a:r>
              <a:endParaRPr lang="en-US" altLang="zh-CN" sz="1200">
                <a:solidFill>
                  <a:srgbClr val="FF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FF0000"/>
                  </a:solidFill>
                </a:rPr>
                <a:t>粉丝</a:t>
              </a:r>
              <a:endParaRPr lang="zh-CN" altLang="en-US" sz="1200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58533" y="4741233"/>
            <a:ext cx="523460" cy="985125"/>
            <a:chOff x="1126436" y="2905540"/>
            <a:chExt cx="523460" cy="985125"/>
          </a:xfrm>
        </p:grpSpPr>
        <p:pic>
          <p:nvPicPr>
            <p:cNvPr id="50" name="图形 49" descr="男人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52" name="文本框 51"/>
            <p:cNvSpPr txBox="1"/>
            <p:nvPr/>
          </p:nvSpPr>
          <p:spPr>
            <a:xfrm>
              <a:off x="1158876" y="3429000"/>
              <a:ext cx="45858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普通人</a:t>
              </a:r>
              <a:endPara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5" name="矩形: 圆角 54"/>
          <p:cNvSpPr/>
          <p:nvPr/>
        </p:nvSpPr>
        <p:spPr>
          <a:xfrm>
            <a:off x="9201608" y="3656855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9201608" y="5205497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>
            <a:off x="7837422" y="4292855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8204191" y="429285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>
            <a:off x="7814229" y="5850128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8180998" y="58501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880343" y="2488414"/>
            <a:ext cx="817468" cy="1098164"/>
            <a:chOff x="832428" y="2620768"/>
            <a:chExt cx="817468" cy="1098164"/>
          </a:xfrm>
        </p:grpSpPr>
        <p:pic>
          <p:nvPicPr>
            <p:cNvPr id="78" name="图形 77" descr="男人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2428" y="2620768"/>
              <a:ext cx="817468" cy="817468"/>
            </a:xfrm>
            <a:prstGeom prst="rect">
              <a:avLst/>
            </a:prstGeom>
          </p:spPr>
        </p:pic>
        <p:sp>
          <p:nvSpPr>
            <p:cNvPr id="79" name="文本框 78"/>
            <p:cNvSpPr txBox="1"/>
            <p:nvPr/>
          </p:nvSpPr>
          <p:spPr>
            <a:xfrm>
              <a:off x="1010618" y="3441933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大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V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1" name="矩形: 圆角 80"/>
          <p:cNvSpPr/>
          <p:nvPr/>
        </p:nvSpPr>
        <p:spPr>
          <a:xfrm>
            <a:off x="4425980" y="2341410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82" name="直接箭头连接符 81"/>
          <p:cNvCxnSpPr>
            <a:stCxn id="78" idx="3"/>
            <a:endCxn id="81" idx="1"/>
          </p:cNvCxnSpPr>
          <p:nvPr/>
        </p:nvCxnSpPr>
        <p:spPr>
          <a:xfrm>
            <a:off x="1697811" y="2897148"/>
            <a:ext cx="272816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7337155" y="2493254"/>
            <a:ext cx="555900" cy="957417"/>
            <a:chOff x="1126436" y="2905540"/>
            <a:chExt cx="555900" cy="957417"/>
          </a:xfrm>
        </p:grpSpPr>
        <p:pic>
          <p:nvPicPr>
            <p:cNvPr id="103" name="图形 102" descr="男人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04" name="文本框 103"/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普通</a:t>
              </a:r>
              <a:endParaRPr lang="en-US" altLang="zh-CN" sz="120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11" name="矩形: 圆角 110"/>
          <p:cNvSpPr/>
          <p:nvPr/>
        </p:nvSpPr>
        <p:spPr>
          <a:xfrm>
            <a:off x="9201608" y="2126798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18" name="矩形: 圆角 117"/>
          <p:cNvSpPr/>
          <p:nvPr/>
        </p:nvSpPr>
        <p:spPr>
          <a:xfrm>
            <a:off x="630937" y="26975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19" name="矩形: 圆角 118"/>
          <p:cNvSpPr/>
          <p:nvPr/>
        </p:nvSpPr>
        <p:spPr>
          <a:xfrm>
            <a:off x="1967719" y="270093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20" name="矩形: 圆角 119"/>
          <p:cNvSpPr/>
          <p:nvPr/>
        </p:nvSpPr>
        <p:spPr>
          <a:xfrm>
            <a:off x="1961044" y="270076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22" name="矩形: 圆角 121"/>
          <p:cNvSpPr/>
          <p:nvPr/>
        </p:nvSpPr>
        <p:spPr>
          <a:xfrm>
            <a:off x="645815" y="491159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3" name="矩形: 圆角 122"/>
          <p:cNvSpPr/>
          <p:nvPr/>
        </p:nvSpPr>
        <p:spPr>
          <a:xfrm>
            <a:off x="4054342" y="489321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4" name="矩形: 圆角 123"/>
          <p:cNvSpPr/>
          <p:nvPr/>
        </p:nvSpPr>
        <p:spPr>
          <a:xfrm>
            <a:off x="4054342" y="491159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5" name="矩形: 圆角 124"/>
          <p:cNvSpPr/>
          <p:nvPr/>
        </p:nvSpPr>
        <p:spPr>
          <a:xfrm>
            <a:off x="4549005" y="270076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cxnSp>
        <p:nvCxnSpPr>
          <p:cNvPr id="37" name="直接箭头连接符 36"/>
          <p:cNvCxnSpPr>
            <a:stCxn id="44" idx="1"/>
          </p:cNvCxnSpPr>
          <p:nvPr/>
        </p:nvCxnSpPr>
        <p:spPr>
          <a:xfrm flipH="1">
            <a:off x="1394460" y="4285041"/>
            <a:ext cx="5942695" cy="7441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47" idx="1"/>
          </p:cNvCxnSpPr>
          <p:nvPr/>
        </p:nvCxnSpPr>
        <p:spPr>
          <a:xfrm flipH="1" flipV="1">
            <a:off x="1394460" y="5029200"/>
            <a:ext cx="5942695" cy="80530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4" idx="1"/>
            <a:endCxn id="78" idx="2"/>
          </p:cNvCxnSpPr>
          <p:nvPr/>
        </p:nvCxnSpPr>
        <p:spPr>
          <a:xfrm flipH="1" flipV="1">
            <a:off x="1289077" y="3305882"/>
            <a:ext cx="6048078" cy="9791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endCxn id="79" idx="0"/>
          </p:cNvCxnSpPr>
          <p:nvPr/>
        </p:nvCxnSpPr>
        <p:spPr>
          <a:xfrm flipH="1" flipV="1">
            <a:off x="1287823" y="3309579"/>
            <a:ext cx="6049332" cy="254054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连接符: 肘形 56"/>
          <p:cNvCxnSpPr>
            <a:stCxn id="103" idx="0"/>
            <a:endCxn id="78" idx="0"/>
          </p:cNvCxnSpPr>
          <p:nvPr/>
        </p:nvCxnSpPr>
        <p:spPr>
          <a:xfrm rot="16200000" flipV="1">
            <a:off x="4441561" y="-664070"/>
            <a:ext cx="4840" cy="6309808"/>
          </a:xfrm>
          <a:prstGeom prst="bentConnector3">
            <a:avLst>
              <a:gd name="adj1" fmla="val 6712397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27956 -0.00255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4.81481E-6 L 0.24141 -0.1092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-546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48148E-6 L 0.2375 0.12986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41 -0.10926 L 0.43229 -0.1192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50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5 0.12986 L 0.43229 0.10371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1393 -4.81481E-6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7.40741E-7 L 0.21446 7.40741E-7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6" y="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2.22222E-6 L 0.4086 0.44977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2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86 0.44977 L 0.60404 0.48935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66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404 0.48935 L 0.60404 0.41805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65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29 0.10371 L 0.43229 0.16945 " pathEditMode="relative" rAng="0" ptsTypes="AA">
                                      <p:cBhvr>
                                        <p:cTn id="144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39258 0.26111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2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258 0.26111 L 0.39258 0.19676 " pathEditMode="relative" rAng="0" ptsTypes="AA">
                                      <p:cBhvr>
                                        <p:cTn id="173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29 -0.11921 L 0.4332 -0.0588 " pathEditMode="relative" rAng="0" ptsTypes="AA">
                                      <p:cBhvr>
                                        <p:cTn id="175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70" grpId="0"/>
      <p:bldP spid="72" grpId="0"/>
      <p:bldP spid="81" grpId="0" animBg="1"/>
      <p:bldP spid="111" grpId="0" animBg="1"/>
      <p:bldP spid="118" grpId="0" animBg="1"/>
      <p:bldP spid="118" grpId="1" animBg="1"/>
      <p:bldP spid="118" grpId="2" animBg="1"/>
      <p:bldP spid="119" grpId="0" animBg="1"/>
      <p:bldP spid="119" grpId="1" animBg="1"/>
      <p:bldP spid="120" grpId="0" animBg="1"/>
      <p:bldP spid="120" grpId="1" animBg="1"/>
      <p:bldP spid="120" grpId="2" animBg="1"/>
      <p:bldP spid="120" grpId="3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5" grpId="0" animBg="1"/>
      <p:bldP spid="125" grpId="1" animBg="1"/>
      <p:bldP spid="125" grpId="2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实现方案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965778" y="1714499"/>
          <a:ext cx="10260444" cy="44473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787813"/>
                <a:gridCol w="2992582"/>
                <a:gridCol w="2914938"/>
                <a:gridCol w="2565111"/>
              </a:tblGrid>
              <a:tr h="635330"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拉模式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推模式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推拉结合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写比例</a:t>
                      </a:r>
                      <a:endParaRPr lang="zh-CN" altLang="en-US" sz="16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中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读比例</a:t>
                      </a:r>
                      <a:endParaRPr lang="zh-CN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低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中</a:t>
                      </a:r>
                      <a:endParaRPr lang="zh-CN" altLang="en-US" sz="1600"/>
                    </a:p>
                  </a:txBody>
                  <a:tcPr anchor="ctr"/>
                </a:tc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用户读取延迟</a:t>
                      </a:r>
                      <a:endParaRPr lang="zh-CN" altLang="en-US" sz="16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高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实现难度</a:t>
                      </a:r>
                      <a:endParaRPr lang="zh-CN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复杂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简单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很复杂</a:t>
                      </a:r>
                      <a:endParaRPr lang="zh-CN" altLang="en-US" sz="1600"/>
                    </a:p>
                  </a:txBody>
                  <a:tcPr anchor="ctr"/>
                </a:tc>
              </a:tr>
              <a:tr h="1270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使用场景</a:t>
                      </a:r>
                      <a:endParaRPr lang="zh-CN" altLang="en-US" sz="16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很少使用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用户量少、没有大</a:t>
                      </a:r>
                      <a:r>
                        <a:rPr lang="en-US" altLang="zh-CN" sz="1600"/>
                        <a:t>V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过千万的用户量，有大</a:t>
                      </a:r>
                      <a:r>
                        <a:rPr lang="en-US" altLang="zh-CN" sz="1600"/>
                        <a:t>V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基于推模式实现关注推送功能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95449" y="1743280"/>
            <a:ext cx="9358263" cy="3762373"/>
          </a:xfrm>
        </p:spPr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修改新增探店笔记的业务，在保存</a:t>
            </a:r>
            <a:r>
              <a:rPr lang="en-US" altLang="zh-CN"/>
              <a:t>blog</a:t>
            </a:r>
            <a:r>
              <a:rPr lang="zh-CN" altLang="en-US"/>
              <a:t>到数据库的同时，推送到粉丝的收件箱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收件箱满足可以根据时间戳排序，必须用</a:t>
            </a:r>
            <a:r>
              <a:rPr lang="en-US" altLang="zh-CN"/>
              <a:t>Redis</a:t>
            </a:r>
            <a:r>
              <a:rPr lang="zh-CN" altLang="en-US"/>
              <a:t>的数据结构实现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查询收件箱数据时，可以实现分页查询</a:t>
            </a:r>
            <a:endParaRPr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35841" y="3624466"/>
            <a:ext cx="7239007" cy="189282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charset="0"/>
              </a:rPr>
              <a:t>@PostMapping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Result saveBlog(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charset="0"/>
              </a:rPr>
              <a:t>@RequestBody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Blog blog)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获取登录用户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UserDTO user = UserHolder.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getUser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blog.setUserId(user.getId());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保存探店</a:t>
            </a:r>
            <a:r>
              <a:rPr lang="zh-CN" altLang="en-US" sz="13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笔记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charset="0"/>
              </a:rPr>
              <a:t>blogService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.save(blog);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466257" y="2192952"/>
            <a:ext cx="677716" cy="3200121"/>
            <a:chOff x="4720958" y="2194103"/>
            <a:chExt cx="677716" cy="3200121"/>
          </a:xfrm>
        </p:grpSpPr>
        <p:sp>
          <p:nvSpPr>
            <p:cNvPr id="110" name="矩形: 圆角 109"/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/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/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2962" y="5639103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797072" y="5639103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92" grpId="0" animBg="1"/>
      <p:bldP spid="94" grpId="0"/>
      <p:bldP spid="95" grpId="0" animBg="1"/>
      <p:bldP spid="96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4720958" y="2192409"/>
            <a:ext cx="677716" cy="3200121"/>
            <a:chOff x="8194382" y="2138231"/>
            <a:chExt cx="677716" cy="3200121"/>
          </a:xfrm>
        </p:grpSpPr>
        <p:grpSp>
          <p:nvGrpSpPr>
            <p:cNvPr id="58" name="组合 57"/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60" name="矩形: 圆角 59"/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/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/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/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/>
      <p:bldP spid="5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/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/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/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994648" y="2165001"/>
            <a:ext cx="677716" cy="3200121"/>
            <a:chOff x="8194382" y="2138231"/>
            <a:chExt cx="677716" cy="3200121"/>
          </a:xfrm>
        </p:grpSpPr>
        <p:grpSp>
          <p:nvGrpSpPr>
            <p:cNvPr id="51" name="组合 50"/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52" name="矩形: 圆角 51"/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矩形 66"/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70" name="右大括号 69"/>
          <p:cNvSpPr/>
          <p:nvPr/>
        </p:nvSpPr>
        <p:spPr>
          <a:xfrm>
            <a:off x="8567483" y="3611222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9016599" y="3872753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2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2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466257" y="2192952"/>
            <a:ext cx="677716" cy="3200121"/>
            <a:chOff x="4720958" y="2194103"/>
            <a:chExt cx="677716" cy="3200121"/>
          </a:xfrm>
        </p:grpSpPr>
        <p:sp>
          <p:nvSpPr>
            <p:cNvPr id="110" name="矩形: 圆角 109"/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/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/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2962" y="5639103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797072" y="5639103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92" grpId="0" animBg="1"/>
      <p:bldP spid="94" grpId="0"/>
      <p:bldP spid="95" grpId="0" animBg="1"/>
      <p:bldP spid="9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4720958" y="2192409"/>
            <a:ext cx="677716" cy="3200121"/>
            <a:chOff x="8194382" y="2138231"/>
            <a:chExt cx="677716" cy="3200121"/>
          </a:xfrm>
        </p:grpSpPr>
        <p:grpSp>
          <p:nvGrpSpPr>
            <p:cNvPr id="58" name="组合 57"/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60" name="矩形: 圆角 59"/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4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/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/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/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/>
      <p:bldP spid="5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4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/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/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/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994648" y="2165001"/>
            <a:ext cx="677716" cy="3200121"/>
            <a:chOff x="8194382" y="2138231"/>
            <a:chExt cx="677716" cy="3200121"/>
          </a:xfrm>
        </p:grpSpPr>
        <p:grpSp>
          <p:nvGrpSpPr>
            <p:cNvPr id="51" name="组合 50"/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52" name="矩形: 圆角 51"/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矩形 66"/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70" name="右大括号 69"/>
          <p:cNvSpPr/>
          <p:nvPr/>
        </p:nvSpPr>
        <p:spPr>
          <a:xfrm>
            <a:off x="8567483" y="3862881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9016599" y="4124412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6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实现关注推送页面的分页查询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需求：在个人主页的“关注”卡片中，查询并展示推送的</a:t>
            </a:r>
            <a:r>
              <a:rPr lang="en-US" altLang="zh-CN"/>
              <a:t>Blog</a:t>
            </a:r>
            <a:r>
              <a:rPr lang="zh-CN" altLang="en-US"/>
              <a:t>信息：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450" y="2392518"/>
            <a:ext cx="2047671" cy="42642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表格 4"/>
          <p:cNvGraphicFramePr>
            <a:graphicFrameLocks noGrp="1"/>
          </p:cNvGraphicFramePr>
          <p:nvPr/>
        </p:nvGraphicFramePr>
        <p:xfrm>
          <a:off x="5767679" y="4132868"/>
          <a:ext cx="4938188" cy="23598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36803"/>
                <a:gridCol w="3701385"/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3802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/blog/of/follow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4633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lastId: </a:t>
                      </a:r>
                      <a:r>
                        <a:rPr lang="zh-CN" altLang="en-US" sz="1400"/>
                        <a:t>上一次查询的最小时间戳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offset: </a:t>
                      </a:r>
                      <a:r>
                        <a:rPr lang="zh-CN" altLang="en-US" sz="1400"/>
                        <a:t>偏移量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57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List&lt;Blog&gt;:</a:t>
                      </a:r>
                      <a:r>
                        <a:rPr lang="zh-CN" altLang="en-US" sz="1400"/>
                        <a:t>小于指定时间戳的笔记集合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minTime</a:t>
                      </a:r>
                      <a:r>
                        <a:rPr lang="zh-CN" altLang="en-US" sz="1400"/>
                        <a:t>：本次查询的推送的最小时间戳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offset</a:t>
                      </a:r>
                      <a:r>
                        <a:rPr lang="zh-CN" altLang="en-US" sz="1400"/>
                        <a:t>：偏移量</a:t>
                      </a:r>
                      <a:endParaRPr lang="en-US" altLang="zh-CN" sz="140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0" name="连接符: 肘形 9"/>
          <p:cNvCxnSpPr/>
          <p:nvPr/>
        </p:nvCxnSpPr>
        <p:spPr>
          <a:xfrm flipV="1">
            <a:off x="4163209" y="3017412"/>
            <a:ext cx="1604470" cy="652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8" idx="0"/>
          </p:cNvCxnSpPr>
          <p:nvPr/>
        </p:nvCxnSpPr>
        <p:spPr>
          <a:xfrm>
            <a:off x="8236773" y="3473630"/>
            <a:ext cx="0" cy="65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679" y="2392518"/>
            <a:ext cx="4961050" cy="1226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/>
          <p:cNvSpPr txBox="1"/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集群的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共享问题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附近商户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225721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GEO</a:t>
            </a:r>
            <a:r>
              <a:rPr lang="zh-CN" altLang="en-US">
                <a:solidFill>
                  <a:srgbClr val="AD2A26"/>
                </a:solidFill>
              </a:rPr>
              <a:t>数据结构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4" name="文本占位符 1"/>
          <p:cNvSpPr txBox="1"/>
          <p:nvPr/>
        </p:nvSpPr>
        <p:spPr>
          <a:xfrm>
            <a:off x="5019356" y="287493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附近商户</a:t>
            </a:r>
            <a:r>
              <a:rPr lang="zh-CN" altLang="en-US"/>
              <a:t>搜索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GEO</a:t>
            </a:r>
            <a:r>
              <a:rPr lang="zh-CN" altLang="en-US">
                <a:solidFill>
                  <a:srgbClr val="AD2A26"/>
                </a:solidFill>
              </a:rPr>
              <a:t>数据结构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en-US" altLang="zh-CN"/>
              <a:t>GEO</a:t>
            </a:r>
            <a:r>
              <a:rPr lang="zh-CN" altLang="en-US"/>
              <a:t>就是</a:t>
            </a:r>
            <a:r>
              <a:rPr lang="en-US" altLang="zh-CN"/>
              <a:t>Geolocation</a:t>
            </a:r>
            <a:r>
              <a:rPr lang="zh-CN" altLang="en-US"/>
              <a:t>的简写形式，代表地理坐标。</a:t>
            </a:r>
            <a:r>
              <a:rPr lang="en-US" altLang="zh-CN"/>
              <a:t>Redis</a:t>
            </a:r>
            <a:r>
              <a:rPr lang="zh-CN" altLang="en-US"/>
              <a:t>在</a:t>
            </a:r>
            <a:r>
              <a:rPr lang="en-US" altLang="zh-CN"/>
              <a:t>3.2</a:t>
            </a:r>
            <a:r>
              <a:rPr lang="zh-CN" altLang="en-US"/>
              <a:t>版本中加入了对</a:t>
            </a:r>
            <a:r>
              <a:rPr lang="en-US" altLang="zh-CN"/>
              <a:t>GEO</a:t>
            </a:r>
            <a:r>
              <a:rPr lang="zh-CN" altLang="en-US"/>
              <a:t>的支持，允许存储地理坐标信息，帮助我们根据经纬度来检索数据。常见的命令有：</a:t>
            </a:r>
            <a:endParaRPr lang="en-US" altLang="zh-CN"/>
          </a:p>
          <a:p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1"/>
              </a:rPr>
              <a:t>GEOADD</a:t>
            </a:r>
            <a:r>
              <a:rPr lang="zh-CN" altLang="en-US"/>
              <a:t>：添加一个地理空间信息，包含：经度（</a:t>
            </a:r>
            <a:r>
              <a:rPr lang="en-US" altLang="zh-CN"/>
              <a:t>longitude</a:t>
            </a:r>
            <a:r>
              <a:rPr lang="zh-CN" altLang="en-US"/>
              <a:t>）、纬度（</a:t>
            </a:r>
            <a:r>
              <a:rPr lang="en-US" altLang="zh-CN"/>
              <a:t>latitude</a:t>
            </a:r>
            <a:r>
              <a:rPr lang="zh-CN" altLang="en-US"/>
              <a:t>）、值（</a:t>
            </a:r>
            <a:r>
              <a:rPr lang="en-US" altLang="zh-CN"/>
              <a:t>member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2"/>
              </a:rPr>
              <a:t>GEODIST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：计算指定的两个点之间的距离并返回</a:t>
            </a:r>
            <a:endParaRPr lang="en-US" altLang="zh-CN" b="0" i="0" u="none" strike="noStrike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3"/>
              </a:rPr>
              <a:t>GEOHASH</a:t>
            </a:r>
            <a:r>
              <a:rPr lang="zh-CN" altLang="en-US" i="0" u="none" strike="noStrike">
                <a:effectLst/>
                <a:latin typeface="Open Sans" panose="020B0606030504020204" pitchFamily="34" charset="0"/>
              </a:rPr>
              <a:t>：将指定</a:t>
            </a:r>
            <a:r>
              <a:rPr lang="en-US" altLang="zh-CN"/>
              <a:t>member</a:t>
            </a:r>
            <a:r>
              <a:rPr lang="zh-CN" altLang="en-US"/>
              <a:t>的坐标转为</a:t>
            </a:r>
            <a:r>
              <a:rPr lang="en-US" altLang="zh-CN"/>
              <a:t>hash</a:t>
            </a:r>
            <a:r>
              <a:rPr lang="zh-CN" altLang="en-US"/>
              <a:t>字符串形式并返回</a:t>
            </a:r>
            <a:endParaRPr lang="en-US" altLang="zh-CN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4"/>
              </a:rPr>
              <a:t>GEOPOS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：返回</a:t>
            </a:r>
            <a:r>
              <a:rPr lang="zh-CN" altLang="en-US" i="0" u="none" strike="noStrike">
                <a:effectLst/>
                <a:latin typeface="Open Sans" panose="020B0606030504020204" pitchFamily="34" charset="0"/>
              </a:rPr>
              <a:t>指定</a:t>
            </a:r>
            <a:r>
              <a:rPr lang="en-US" altLang="zh-CN"/>
              <a:t>member</a:t>
            </a:r>
            <a:r>
              <a:rPr lang="zh-CN" altLang="en-US"/>
              <a:t>的坐标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5"/>
              </a:rPr>
              <a:t>GEORADIUS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：指定圆心、半径，找到该圆内包含的所有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member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，并按照与圆心之间的距离排序后返回。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6.2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以后已废弃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6"/>
              </a:rPr>
              <a:t>GEOSEARCH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：在指定范围内搜索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member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，并按照与指定点之间的距离排序后返回。范围可以是圆形或矩形。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6.2.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新功能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7"/>
              </a:rPr>
              <a:t>GEOSEARCHSTORE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：与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GEOSEARCH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功能一致，不过可以把结果存储到一个指定的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key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 6.2.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新功能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GEO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添加下面几条数据：</a:t>
            </a:r>
            <a:endParaRPr lang="en-US" altLang="zh-CN"/>
          </a:p>
          <a:p>
            <a:pPr marL="899795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北京南站（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116.378248 39.865275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9795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116.42803 39.903738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9795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北京西站（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116.322287 39.893729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计算北京西站到北京站的距离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搜索天安门（ </a:t>
            </a:r>
            <a:r>
              <a:rPr lang="en-US" altLang="zh-CN"/>
              <a:t>116.397904 39.909005 </a:t>
            </a:r>
            <a:r>
              <a:rPr lang="zh-CN" altLang="en-US"/>
              <a:t>）附近</a:t>
            </a:r>
            <a:r>
              <a:rPr lang="en-US" altLang="zh-CN"/>
              <a:t>10km</a:t>
            </a:r>
            <a:r>
              <a:rPr lang="zh-CN" altLang="en-US"/>
              <a:t>内的所有火车站，并按照距离升序排序</a:t>
            </a:r>
            <a:endParaRPr lang="zh-CN" alt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225721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GEO</a:t>
            </a:r>
            <a:r>
              <a:rPr lang="zh-CN" altLang="en-US">
                <a:solidFill>
                  <a:srgbClr val="49504F"/>
                </a:solidFill>
              </a:rPr>
              <a:t>数据结构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4" name="文本占位符 1"/>
          <p:cNvSpPr txBox="1"/>
          <p:nvPr/>
        </p:nvSpPr>
        <p:spPr>
          <a:xfrm>
            <a:off x="5008847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0985" y="2163179"/>
            <a:ext cx="2065421" cy="43012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在首页中点击某个频道，即可看到频道下的商户：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86" y="2165130"/>
            <a:ext cx="2065421" cy="43012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772" y="2557317"/>
            <a:ext cx="152408" cy="3173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728" y="2163179"/>
            <a:ext cx="4490699" cy="1662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3" name="表格 4"/>
          <p:cNvGraphicFramePr>
            <a:graphicFrameLocks noGrp="1"/>
          </p:cNvGraphicFramePr>
          <p:nvPr/>
        </p:nvGraphicFramePr>
        <p:xfrm>
          <a:off x="7293728" y="4214648"/>
          <a:ext cx="4490700" cy="23648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06473"/>
                <a:gridCol w="3184227"/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/shop/of/type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9774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typeId</a:t>
                      </a:r>
                      <a:r>
                        <a:rPr lang="zh-CN" altLang="en-US" sz="1400"/>
                        <a:t>：商户类型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current</a:t>
                      </a:r>
                      <a:r>
                        <a:rPr lang="zh-CN" altLang="en-US" sz="1400"/>
                        <a:t>：页码，滚动查询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x</a:t>
                      </a:r>
                      <a:r>
                        <a:rPr lang="zh-CN" altLang="en-US" sz="1400"/>
                        <a:t>：经度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y</a:t>
                      </a:r>
                      <a:r>
                        <a:rPr lang="zh-CN" altLang="en-US" sz="1400"/>
                        <a:t>：纬度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List&lt;Shop&gt;:</a:t>
                      </a:r>
                      <a:r>
                        <a:rPr lang="zh-CN" altLang="en-US" sz="1400"/>
                        <a:t>符合要求的商户信息</a:t>
                      </a:r>
                      <a:endParaRPr lang="en-US" altLang="zh-CN" sz="14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5607 0.232981 E" pathEditMode="relative" ptsTypes="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5607 -0.232981 L 0 0 E" pathEditMode="relative" ptsTypes="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355192" y="135519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7379" y="73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96827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按照商户类型做分组，类型相同的商户作为同一组，以</a:t>
            </a:r>
            <a:r>
              <a:rPr lang="en-US" altLang="zh-CN">
                <a:latin typeface="Open Sans" panose="020B0606030504020204" pitchFamily="34" charset="0"/>
              </a:rPr>
              <a:t>typeId</a:t>
            </a:r>
            <a:r>
              <a:rPr lang="zh-CN" altLang="en-US">
                <a:latin typeface="Open Sans" panose="020B0606030504020204" pitchFamily="34" charset="0"/>
              </a:rPr>
              <a:t>为</a:t>
            </a:r>
            <a:r>
              <a:rPr lang="en-US" altLang="zh-CN">
                <a:latin typeface="Open Sans" panose="020B0606030504020204" pitchFamily="34" charset="0"/>
              </a:rPr>
              <a:t>key</a:t>
            </a:r>
            <a:r>
              <a:rPr lang="zh-CN" altLang="en-US">
                <a:latin typeface="Open Sans" panose="020B0606030504020204" pitchFamily="34" charset="0"/>
              </a:rPr>
              <a:t>存入同一个</a:t>
            </a:r>
            <a:r>
              <a:rPr lang="en-US" altLang="zh-CN">
                <a:latin typeface="Open Sans" panose="020B0606030504020204" pitchFamily="34" charset="0"/>
              </a:rPr>
              <a:t>GEO</a:t>
            </a:r>
            <a:r>
              <a:rPr lang="zh-CN" altLang="en-US">
                <a:latin typeface="Open Sans" panose="020B0606030504020204" pitchFamily="34" charset="0"/>
              </a:rPr>
              <a:t>集合中即可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2" name="表格 4"/>
          <p:cNvGraphicFramePr>
            <a:graphicFrameLocks noGrp="1"/>
          </p:cNvGraphicFramePr>
          <p:nvPr/>
        </p:nvGraphicFramePr>
        <p:xfrm>
          <a:off x="825369" y="2428309"/>
          <a:ext cx="6546393" cy="33692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82131"/>
                <a:gridCol w="2182131"/>
                <a:gridCol w="2182131"/>
              </a:tblGrid>
              <a:tr h="618943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Key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Value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687582">
                <a:tc row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87582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7582">
                <a:tc row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87582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25368" y="3544480"/>
            <a:ext cx="215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shop:geo: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美食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5368" y="4984767"/>
            <a:ext cx="215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shop:geo:KTV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4386" y="4424396"/>
            <a:ext cx="752295" cy="5334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24" y="2752730"/>
            <a:ext cx="752294" cy="5334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014" y="3857652"/>
            <a:ext cx="739204" cy="5105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284" y="4661183"/>
            <a:ext cx="731583" cy="4953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5162032" y="3256836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4069152240174578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62032" y="3959055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4069879450313142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48750" y="4601077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4069885469876391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22378" y="5288342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4069885424176331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209 L -0.28867 -0.23009 L -0.46237 -0.10857 L -0.39792 -0.09514 " pathEditMode="relative" ptsTypes="AAAA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23 L -0.42825 0.15879 L -0.61705 0.03379 L -0.47942 0.05231 " pathEditMode="relative" ptsTypes="AAAA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232 L -0.29674 0.21713 L -0.42018 0.05486 L -0.47994 0.09537 " pathEditMode="relative" ptsTypes="AA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0185 L -0.37084 -0.23819 L -0.64519 -0.01042 L -0.55417 0.07755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1" grpId="0"/>
      <p:bldP spid="22" grpId="0"/>
      <p:bldP spid="23" grpId="0"/>
      <p:bldP spid="2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836192"/>
          </a:xfrm>
        </p:spPr>
        <p:txBody>
          <a:bodyPr/>
          <a:lstStyle/>
          <a:p>
            <a:r>
              <a:rPr lang="en-US" altLang="zh-CN" b="0" i="0">
                <a:effectLst/>
                <a:latin typeface="Open Sans" panose="020B0606030504020204" pitchFamily="34" charset="0"/>
              </a:rPr>
              <a:t>SpringDataRedis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的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2.3.9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版本并不支持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Redis 6.2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提供的</a:t>
            </a:r>
            <a:r>
              <a:rPr lang="en-US" altLang="zh-CN">
                <a:latin typeface="Open Sans" panose="020B0606030504020204" pitchFamily="34" charset="0"/>
              </a:rPr>
              <a:t>GEOSEARCH</a:t>
            </a:r>
            <a:r>
              <a:rPr lang="zh-CN" altLang="en-US">
                <a:latin typeface="Open Sans" panose="020B0606030504020204" pitchFamily="34" charset="0"/>
              </a:rPr>
              <a:t>命令，因此我们需要提示其版本，修改自己的</a:t>
            </a:r>
            <a:r>
              <a:rPr lang="en-US" altLang="zh-CN">
                <a:latin typeface="Open Sans" panose="020B0606030504020204" pitchFamily="34" charset="0"/>
              </a:rPr>
              <a:t>POM</a:t>
            </a:r>
            <a:r>
              <a:rPr lang="zh-CN" altLang="en-US">
                <a:latin typeface="Open Sans" panose="020B0606030504020204" pitchFamily="34" charset="0"/>
              </a:rPr>
              <a:t>文件，内容如下：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34657" y="2110528"/>
            <a:ext cx="6675332" cy="4524315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&gt;org.springframework.boot&lt;/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&gt;spring-boot-starter-data-redis&lt;/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exclusions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&gt;org.springframework.data&lt;/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&gt;spring-data-redis&lt;/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&gt;lettuce-core&lt;/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&gt;io.lettuce&lt;/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exclusions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&gt;org.springframework.data&lt;/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&gt;spring-data-redis&lt;/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&gt;2.6.2&lt;/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&gt;lettuce-core&lt;/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&gt;io.lettuce&lt;/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&gt;6.1.6.RELEASE&lt;/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&gt;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用户签到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07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BitMap</a:t>
            </a:r>
            <a:r>
              <a:rPr lang="zh-CN" altLang="en-US">
                <a:solidFill>
                  <a:srgbClr val="AD2A26"/>
                </a:solidFill>
              </a:rPr>
              <a:t>用法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签到功能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签到统计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10913806" y="2443571"/>
            <a:ext cx="947862" cy="615425"/>
            <a:chOff x="5197641" y="1056058"/>
            <a:chExt cx="782054" cy="615425"/>
          </a:xfrm>
        </p:grpSpPr>
        <p:sp>
          <p:nvSpPr>
            <p:cNvPr id="75" name="矩形: 圆角 74"/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6" name="矩形: 圆角 75"/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>
                  <a:latin typeface="黑体" panose="02010609060101010101" pitchFamily="49" charset="-122"/>
                  <a:ea typeface="黑体" panose="02010609060101010101" pitchFamily="49" charset="-122"/>
                </a:rPr>
                <a:t>key  value</a:t>
              </a:r>
              <a:endParaRPr lang="en-US" altLang="zh-CN" sz="11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标题 7"/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集群的</a:t>
            </a:r>
            <a:r>
              <a:rPr lang="en-US" altLang="zh-CN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r>
              <a:rPr lang="zh-CN" altLang="en-US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共享问题</a:t>
            </a:r>
            <a:endParaRPr lang="en-US" altLang="zh-CN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iconfont-1177-866359"/>
          <p:cNvSpPr/>
          <p:nvPr/>
        </p:nvSpPr>
        <p:spPr>
          <a:xfrm>
            <a:off x="2804786" y="3071594"/>
            <a:ext cx="228748" cy="387768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86" y="4881861"/>
            <a:ext cx="1326320" cy="305252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530904" y="4035508"/>
            <a:ext cx="792862" cy="792862"/>
            <a:chOff x="8371420" y="2779123"/>
            <a:chExt cx="1852727" cy="1852727"/>
          </a:xfrm>
        </p:grpSpPr>
        <p:sp>
          <p:nvSpPr>
            <p:cNvPr id="13" name="矩形: 圆角 12"/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" name="iconfont-11805-5604182"/>
          <p:cNvSpPr/>
          <p:nvPr/>
        </p:nvSpPr>
        <p:spPr>
          <a:xfrm>
            <a:off x="2634905" y="4271024"/>
            <a:ext cx="407129" cy="363444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server_348236"/>
          <p:cNvSpPr/>
          <p:nvPr/>
        </p:nvSpPr>
        <p:spPr>
          <a:xfrm>
            <a:off x="6776279" y="3092037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server_348236"/>
          <p:cNvSpPr/>
          <p:nvPr/>
        </p:nvSpPr>
        <p:spPr>
          <a:xfrm>
            <a:off x="6776279" y="4150148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server_348236"/>
          <p:cNvSpPr/>
          <p:nvPr/>
        </p:nvSpPr>
        <p:spPr>
          <a:xfrm>
            <a:off x="6767754" y="5208259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6508956" y="2756092"/>
            <a:ext cx="1052052" cy="3351836"/>
          </a:xfrm>
          <a:prstGeom prst="roundRect">
            <a:avLst/>
          </a:prstGeom>
          <a:noFill/>
          <a:ln w="19050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连接符: 肘形 26"/>
          <p:cNvCxnSpPr>
            <a:endCxn id="13" idx="1"/>
          </p:cNvCxnSpPr>
          <p:nvPr/>
        </p:nvCxnSpPr>
        <p:spPr>
          <a:xfrm>
            <a:off x="3039757" y="3286749"/>
            <a:ext cx="1491147" cy="1145190"/>
          </a:xfrm>
          <a:prstGeom prst="bentConnector3">
            <a:avLst>
              <a:gd name="adj1" fmla="val 427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/>
          <p:cNvCxnSpPr>
            <a:endCxn id="13" idx="1"/>
          </p:cNvCxnSpPr>
          <p:nvPr/>
        </p:nvCxnSpPr>
        <p:spPr>
          <a:xfrm flipV="1">
            <a:off x="3042960" y="4431939"/>
            <a:ext cx="1487944" cy="968440"/>
          </a:xfrm>
          <a:prstGeom prst="bentConnector3">
            <a:avLst>
              <a:gd name="adj1" fmla="val 427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3" idx="1"/>
          </p:cNvCxnSpPr>
          <p:nvPr/>
        </p:nvCxnSpPr>
        <p:spPr>
          <a:xfrm>
            <a:off x="3033542" y="4431939"/>
            <a:ext cx="1497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3" idx="3"/>
            <a:endCxn id="26" idx="1"/>
          </p:cNvCxnSpPr>
          <p:nvPr/>
        </p:nvCxnSpPr>
        <p:spPr>
          <a:xfrm>
            <a:off x="5323766" y="4431939"/>
            <a:ext cx="1185190" cy="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487024"/>
            <a:ext cx="544376" cy="52852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3091261"/>
            <a:ext cx="544376" cy="52852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3638018"/>
            <a:ext cx="544376" cy="528520"/>
          </a:xfrm>
          <a:prstGeom prst="rect">
            <a:avLst/>
          </a:prstGeom>
        </p:spPr>
      </p:pic>
      <p:sp>
        <p:nvSpPr>
          <p:cNvPr id="34" name="矩形: 圆角 33"/>
          <p:cNvSpPr/>
          <p:nvPr/>
        </p:nvSpPr>
        <p:spPr>
          <a:xfrm>
            <a:off x="9768668" y="2393384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9768668" y="4542626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circular-database_20778"/>
          <p:cNvSpPr/>
          <p:nvPr/>
        </p:nvSpPr>
        <p:spPr>
          <a:xfrm>
            <a:off x="10085056" y="4637944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circular-database_20778"/>
          <p:cNvSpPr/>
          <p:nvPr/>
        </p:nvSpPr>
        <p:spPr>
          <a:xfrm>
            <a:off x="10085055" y="5267253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circular-database_20778"/>
          <p:cNvSpPr/>
          <p:nvPr/>
        </p:nvSpPr>
        <p:spPr>
          <a:xfrm>
            <a:off x="10085054" y="5896562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连接符: 肘形 38"/>
          <p:cNvCxnSpPr>
            <a:stCxn id="26" idx="3"/>
            <a:endCxn id="34" idx="1"/>
          </p:cNvCxnSpPr>
          <p:nvPr/>
        </p:nvCxnSpPr>
        <p:spPr>
          <a:xfrm flipV="1">
            <a:off x="7561008" y="3332803"/>
            <a:ext cx="2207660" cy="10992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/>
          <p:cNvCxnSpPr>
            <a:stCxn id="26" idx="3"/>
            <a:endCxn id="35" idx="1"/>
          </p:cNvCxnSpPr>
          <p:nvPr/>
        </p:nvCxnSpPr>
        <p:spPr>
          <a:xfrm>
            <a:off x="7561008" y="4432010"/>
            <a:ext cx="2207660" cy="10500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0913806" y="3091261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913806" y="5253357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10723" y="3681153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tomcat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710723" y="4716639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tomcat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02197" y="5768356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tomcat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414925" y="3102468"/>
            <a:ext cx="947862" cy="615425"/>
            <a:chOff x="5197641" y="1056058"/>
            <a:chExt cx="782054" cy="615425"/>
          </a:xfrm>
        </p:grpSpPr>
        <p:sp>
          <p:nvSpPr>
            <p:cNvPr id="46" name="矩形: 圆角 45"/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7" name="矩形: 圆角 46"/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>
                  <a:latin typeface="黑体" panose="02010609060101010101" pitchFamily="49" charset="-122"/>
                  <a:ea typeface="黑体" panose="02010609060101010101" pitchFamily="49" charset="-122"/>
                </a:rPr>
                <a:t>session</a:t>
              </a:r>
              <a:endParaRPr lang="en-US" altLang="zh-CN" sz="11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5" name="矩形: 圆角 54"/>
          <p:cNvSpPr/>
          <p:nvPr/>
        </p:nvSpPr>
        <p:spPr>
          <a:xfrm>
            <a:off x="7414923" y="3332802"/>
            <a:ext cx="947861" cy="3689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1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code:9527</a:t>
            </a:r>
            <a:endParaRPr lang="en-US" altLang="zh-CN" sz="11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user:lisi</a:t>
            </a:r>
            <a:endParaRPr lang="zh-CN" altLang="en-US" sz="11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7414922" y="4155364"/>
            <a:ext cx="947862" cy="615425"/>
            <a:chOff x="5197641" y="1056058"/>
            <a:chExt cx="782054" cy="615425"/>
          </a:xfrm>
        </p:grpSpPr>
        <p:sp>
          <p:nvSpPr>
            <p:cNvPr id="58" name="矩形: 圆角 57"/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>
                  <a:latin typeface="黑体" panose="02010609060101010101" pitchFamily="49" charset="-122"/>
                  <a:ea typeface="黑体" panose="02010609060101010101" pitchFamily="49" charset="-122"/>
                </a:rPr>
                <a:t>session</a:t>
              </a:r>
              <a:endParaRPr lang="en-US" altLang="zh-CN" sz="11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414921" y="5208259"/>
            <a:ext cx="947862" cy="615425"/>
            <a:chOff x="5197641" y="1056058"/>
            <a:chExt cx="782054" cy="615425"/>
          </a:xfrm>
        </p:grpSpPr>
        <p:sp>
          <p:nvSpPr>
            <p:cNvPr id="61" name="矩形: 圆角 60"/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" name="矩形: 圆角 61"/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>
                  <a:latin typeface="黑体" panose="02010609060101010101" pitchFamily="49" charset="-122"/>
                  <a:ea typeface="黑体" panose="02010609060101010101" pitchFamily="49" charset="-122"/>
                </a:rPr>
                <a:t>session</a:t>
              </a:r>
              <a:endParaRPr lang="en-US" altLang="zh-CN" sz="11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2084112"/>
          </a:xfrm>
        </p:spPr>
        <p:txBody>
          <a:bodyPr/>
          <a:lstStyle/>
          <a:p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共享问题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：多台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Tomcat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并不共享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存储空间，当请求切换到不同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tomcat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服务时导致数据丢失的问题。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的替代方案应该满足：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数据共享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内存存储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value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结构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0" name="iconfont-1177-866359"/>
          <p:cNvSpPr/>
          <p:nvPr/>
        </p:nvSpPr>
        <p:spPr>
          <a:xfrm>
            <a:off x="2812603" y="5197175"/>
            <a:ext cx="228748" cy="387768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8" name="直接连接符 77"/>
          <p:cNvCxnSpPr>
            <a:stCxn id="76" idx="0"/>
            <a:endCxn id="75" idx="2"/>
          </p:cNvCxnSpPr>
          <p:nvPr/>
        </p:nvCxnSpPr>
        <p:spPr>
          <a:xfrm>
            <a:off x="11387737" y="2443571"/>
            <a:ext cx="1" cy="615425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0.28697 -0.09352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467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/>
      <p:bldP spid="42" grpId="0"/>
      <p:bldP spid="43" grpId="0"/>
      <p:bldP spid="44" grpId="0"/>
      <p:bldP spid="45" grpId="0"/>
      <p:bldP spid="55" grpId="0"/>
      <p:bldP spid="55" grpId="1"/>
      <p:bldP spid="70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假如我们用一张表来存储用户签到信息，其结构应该如下：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假如有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1000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万用户，平均每人每年签到次数为</a:t>
            </a:r>
            <a:r>
              <a:rPr lang="en-US" altLang="zh-CN">
                <a:latin typeface="Open Sans" panose="020B0606030504020204" pitchFamily="34" charset="0"/>
              </a:rPr>
              <a:t>10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次，则这张表一年的数据量为 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亿条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每签到一次需要使用（</a:t>
            </a:r>
            <a:r>
              <a:rPr lang="en-US" altLang="zh-CN">
                <a:latin typeface="Open Sans" panose="020B0606030504020204" pitchFamily="34" charset="0"/>
              </a:rPr>
              <a:t>8 + 8 + 1 + 1 + 3 + 1</a:t>
            </a:r>
            <a:r>
              <a:rPr lang="zh-CN" altLang="en-US">
                <a:latin typeface="Open Sans" panose="020B0606030504020204" pitchFamily="34" charset="0"/>
              </a:rPr>
              <a:t>）共</a:t>
            </a:r>
            <a:r>
              <a:rPr lang="en-US" altLang="zh-CN">
                <a:latin typeface="Open Sans" panose="020B0606030504020204" pitchFamily="34" charset="0"/>
              </a:rPr>
              <a:t>22 </a:t>
            </a:r>
            <a:r>
              <a:rPr lang="zh-CN" altLang="en-US">
                <a:latin typeface="Open Sans" panose="020B0606030504020204" pitchFamily="34" charset="0"/>
              </a:rPr>
              <a:t>字节的内存，一个月则最多需要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600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多字节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622" y="2138738"/>
            <a:ext cx="6607113" cy="19585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文本框 40"/>
          <p:cNvSpPr txBox="1"/>
          <p:nvPr/>
        </p:nvSpPr>
        <p:spPr>
          <a:xfrm>
            <a:off x="10422552" y="5755201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张三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我们按月来统计用户签到信息，签到记录为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，未签到则记录为</a:t>
            </a:r>
            <a:r>
              <a:rPr lang="en-US" altLang="zh-CN">
                <a:latin typeface="Open Sans" panose="020B0606030504020204" pitchFamily="34" charset="0"/>
              </a:rPr>
              <a:t>0.</a:t>
            </a:r>
            <a:endParaRPr lang="en-US" altLang="zh-CN">
              <a:latin typeface="Open Sans" panose="020B0606030504020204" pitchFamily="34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0" name="文本框 79"/>
          <p:cNvSpPr txBox="1"/>
          <p:nvPr/>
        </p:nvSpPr>
        <p:spPr>
          <a:xfrm>
            <a:off x="10422552" y="5755201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张三</a:t>
            </a:r>
            <a:endParaRPr lang="zh-CN" altLang="en-US" sz="1400" dirty="0"/>
          </a:p>
        </p:txBody>
      </p:sp>
      <p:sp>
        <p:nvSpPr>
          <p:cNvPr id="81" name="文本框 80"/>
          <p:cNvSpPr txBox="1"/>
          <p:nvPr/>
        </p:nvSpPr>
        <p:spPr>
          <a:xfrm>
            <a:off x="9741071" y="321269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741071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9741071" y="36952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750402" y="395370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9750402" y="41949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741071" y="44362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744098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741071" y="49260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9738044" y="515999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738044" y="542220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406607" y="324061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10406607" y="34739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0415938" y="37161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18673" y="394954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0422552" y="41917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415938" y="44640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0421924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041593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0408485" y="517343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6607" y="54156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1094388" y="32126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1090350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1090350" y="36813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1087104" y="39537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1088667" y="421660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1094388" y="443403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1088402" y="470444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109438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087104" y="51922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1094388" y="54156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11178253" y="57552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我们按月来统计用户签到信息，签到记录为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，未签到则记录为</a:t>
            </a:r>
            <a:r>
              <a:rPr lang="en-US" altLang="zh-CN">
                <a:latin typeface="Open Sans" panose="020B0606030504020204" pitchFamily="34" charset="0"/>
              </a:rPr>
              <a:t>0.</a:t>
            </a:r>
            <a:endParaRPr lang="en-US" altLang="zh-CN">
              <a:latin typeface="Open Sans" panose="020B0606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7915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7954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936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7974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7956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7995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7977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8015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7998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8036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8018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8057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8039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8077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8059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8098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8080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118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8101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8139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8121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8160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8142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8180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48162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68201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8183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8221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8204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8242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8224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" name="右大括号 4"/>
          <p:cNvSpPr/>
          <p:nvPr/>
        </p:nvSpPr>
        <p:spPr>
          <a:xfrm rot="5400000">
            <a:off x="5608733" y="445739"/>
            <a:ext cx="417586" cy="6085595"/>
          </a:xfrm>
          <a:prstGeom prst="rightBrace">
            <a:avLst>
              <a:gd name="adj1" fmla="val 8333"/>
              <a:gd name="adj2" fmla="val 50147"/>
            </a:avLst>
          </a:prstGeom>
          <a:ln>
            <a:solidFill>
              <a:srgbClr val="49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5494233" y="3706840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31 bit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68340" y="3013036"/>
            <a:ext cx="1281153" cy="26094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/>
              <a:t>2022/1</a:t>
            </a:r>
            <a:endParaRPr lang="zh-CN" altLang="en-US" sz="1400"/>
          </a:p>
        </p:txBody>
      </p:sp>
      <p:sp>
        <p:nvSpPr>
          <p:cNvPr id="43" name="矩形 42"/>
          <p:cNvSpPr/>
          <p:nvPr/>
        </p:nvSpPr>
        <p:spPr>
          <a:xfrm>
            <a:off x="768340" y="3021914"/>
            <a:ext cx="511287" cy="260949"/>
          </a:xfrm>
          <a:prstGeom prst="rect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endParaRPr lang="zh-CN" altLang="en-US" sz="1400"/>
          </a:p>
        </p:txBody>
      </p:sp>
      <p:sp>
        <p:nvSpPr>
          <p:cNvPr id="53" name="矩形: 圆角 52"/>
          <p:cNvSpPr/>
          <p:nvPr/>
        </p:nvSpPr>
        <p:spPr>
          <a:xfrm>
            <a:off x="2524896" y="2366586"/>
            <a:ext cx="600590" cy="19541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第一天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55" name="直接箭头连接符 54"/>
          <p:cNvCxnSpPr>
            <a:stCxn id="53" idx="2"/>
            <a:endCxn id="3" idx="0"/>
          </p:cNvCxnSpPr>
          <p:nvPr/>
        </p:nvCxnSpPr>
        <p:spPr>
          <a:xfrm>
            <a:off x="2825191" y="2561997"/>
            <a:ext cx="0" cy="45432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占位符 3"/>
          <p:cNvSpPr txBox="1"/>
          <p:nvPr/>
        </p:nvSpPr>
        <p:spPr>
          <a:xfrm>
            <a:off x="708952" y="4630057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Open Sans" panose="020B0606030504020204" pitchFamily="34" charset="0"/>
              </a:rPr>
              <a:t>把每一个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位对应当月的每一天，形成了映射关系。用</a:t>
            </a:r>
            <a:r>
              <a:rPr lang="en-US" altLang="zh-CN">
                <a:latin typeface="Open Sans" panose="020B0606030504020204" pitchFamily="34" charset="0"/>
              </a:rPr>
              <a:t>0</a:t>
            </a:r>
            <a:r>
              <a:rPr lang="zh-CN" altLang="en-US">
                <a:latin typeface="Open Sans" panose="020B0606030504020204" pitchFamily="34" charset="0"/>
              </a:rPr>
              <a:t>和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标示业务状态，这种思路就称为</a:t>
            </a:r>
            <a:r>
              <a:rPr lang="zh-CN" altLang="en-US" b="1">
                <a:latin typeface="Open Sans" panose="020B0606030504020204" pitchFamily="34" charset="0"/>
              </a:rPr>
              <a:t>位图（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）。</a:t>
            </a:r>
            <a:endParaRPr lang="en-US" altLang="zh-CN" b="1">
              <a:latin typeface="Open Sans" panose="020B0606030504020204" pitchFamily="34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6" name="文本框 45"/>
          <p:cNvSpPr txBox="1"/>
          <p:nvPr/>
        </p:nvSpPr>
        <p:spPr>
          <a:xfrm>
            <a:off x="9741071" y="321269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741071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741071" y="36952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750402" y="395370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750402" y="41949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741071" y="44362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744098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741071" y="49260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738044" y="515999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738044" y="542220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406607" y="324061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406607" y="34739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415938" y="37161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418673" y="394954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422552" y="41917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0415938" y="44640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421924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041593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408485" y="517343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406607" y="54156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1094388" y="32126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1090350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1090350" y="36813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1087104" y="39537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1088667" y="421660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1094388" y="443403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1088402" y="470444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109438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1087104" y="51922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1094388" y="54156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1178253" y="57552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6647" y="2998548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</a:rPr>
              <a:t>张三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708952" y="5030995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latin typeface="Open Sans" panose="020B0606030504020204" pitchFamily="34" charset="0"/>
              </a:rPr>
              <a:t>Redis</a:t>
            </a:r>
            <a:r>
              <a:rPr lang="zh-CN" altLang="en-US" b="1">
                <a:latin typeface="Open Sans" panose="020B0606030504020204" pitchFamily="34" charset="0"/>
              </a:rPr>
              <a:t>中</a:t>
            </a:r>
            <a:r>
              <a:rPr lang="zh-CN" altLang="en-US">
                <a:latin typeface="Open Sans" panose="020B0606030504020204" pitchFamily="34" charset="0"/>
              </a:rPr>
              <a:t>是利用</a:t>
            </a:r>
            <a:r>
              <a:rPr lang="en-US" altLang="zh-CN">
                <a:latin typeface="Open Sans" panose="020B0606030504020204" pitchFamily="34" charset="0"/>
              </a:rPr>
              <a:t>string</a:t>
            </a:r>
            <a:r>
              <a:rPr lang="zh-CN" altLang="en-US">
                <a:latin typeface="Open Sans" panose="020B0606030504020204" pitchFamily="34" charset="0"/>
              </a:rPr>
              <a:t>类型数据结构实现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，</a:t>
            </a:r>
            <a:r>
              <a:rPr lang="zh-CN" altLang="en-US">
                <a:latin typeface="Open Sans" panose="020B0606030504020204" pitchFamily="34" charset="0"/>
              </a:rPr>
              <a:t>因此最大上限是</a:t>
            </a:r>
            <a:r>
              <a:rPr lang="en-US" altLang="zh-CN">
                <a:latin typeface="Open Sans" panose="020B0606030504020204" pitchFamily="34" charset="0"/>
              </a:rPr>
              <a:t>512M</a:t>
            </a:r>
            <a:r>
              <a:rPr lang="zh-CN" altLang="en-US">
                <a:latin typeface="Open Sans" panose="020B0606030504020204" pitchFamily="34" charset="0"/>
              </a:rPr>
              <a:t>，转换为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则是 </a:t>
            </a:r>
            <a:r>
              <a:rPr lang="en-US" altLang="zh-CN">
                <a:latin typeface="Open Sans" panose="020B0606030504020204" pitchFamily="34" charset="0"/>
              </a:rPr>
              <a:t>2^32</a:t>
            </a:r>
            <a:r>
              <a:rPr lang="zh-CN" altLang="en-US">
                <a:latin typeface="Open Sans" panose="020B0606030504020204" pitchFamily="34" charset="0"/>
              </a:rPr>
              <a:t>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9225 -0.028634 E" pathEditMode="relative" ptsTypes="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9225 0.028634 L 0 0 E" pathEditMode="relative" ptsTypes="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56279 -0.063813 E" pathEditMode="relative" ptsTypes="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56279 0.063813 L 0 0 E" pathEditMode="relative" ptsTypes="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5464 -0.098992 E" pathEditMode="relative" ptsTypes="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5464 0.098992 L 0 0 E" pathEditMode="relative" ptsTypes="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-0.53073 -0.136686 E" pathEditMode="relative" ptsTypes="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53073 0.136686 L 0 0 E" pathEditMode="relative" ptsTypes="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0 L -0.51434 -0.171865 E" pathEditMode="relative" ptsTypes="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51434 0.171865 L 0 0 E" pathEditMode="relative" ptsTypes="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xit" presetSubtype="0" accel="50000" decel="50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accel="50000" decel="50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0 0 L -0.497139 -0.207044 E" pathEditMode="relative" ptsTypes="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0.497139 0.207044 L 0 0 E" pathEditMode="relative" ptsTypes="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0" presetClass="exit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 L -0.480998 -0.242222 E" pathEditMode="relative" ptsTypes="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480998 0.242222 L 0 0 E" pathEditMode="relative" ptsTypes="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" presetClass="emp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6" presetClass="emp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02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10" presetClass="exit" presetSubtype="0" accel="50000" decel="5000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accel="50000" decel="5000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0 0 L -0.464314 -0.278463 E" pathEditMode="relative" ptsTypes="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0.464314 0.278463 L 0 0 E" pathEditMode="relative" ptsTypes="">
                                      <p:cBhvr>
                                        <p:cTn id="1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accel="50000" decel="5000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accel="50000" decel="5000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Scale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xit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-0.447676 -0.31258 E" pathEditMode="relative" ptsTypes="">
                                      <p:cBhvr>
                                        <p:cTn id="1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447676 0.31258 L 0 0 E" pathEditMode="relative" ptsTypes="">
                                      <p:cBhvr>
                                        <p:cTn id="1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28" dur="10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0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xit" presetSubtype="0" accel="50000" decel="5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accel="50000" decel="5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0 0 L -0.43124 -0.350815 E" pathEditMode="relative" ptsTypes="">
                                      <p:cBhvr>
                                        <p:cTn id="1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0.43124 0.350815 L 0 0 E" pathEditMode="relative" ptsTypes="">
                                      <p:cBhvr>
                                        <p:cTn id="1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" presetClass="emph" presetSubtype="0" accel="50000" decel="50000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42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6" presetClass="emph" presetSubtype="0" accel="50000" decel="50000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44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10" presetClass="exit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 0 L -0.469687 -0.032705 E" pathEditMode="relative" ptsTypes="">
                                      <p:cBhvr>
                                        <p:cTn id="1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63" presetClass="path" presetSubtype="0" accel="50000" decel="50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469687 0.032705 L 0 0 E" pathEditMode="relative" ptsTypes="">
                                      <p:cBhvr>
                                        <p:cTn id="1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" presetClass="emph" presetSubtype="0" accel="50000" decel="5000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6" dur="1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accel="50000" decel="5000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10" presetClass="exit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453251 -0.066736 E" pathEditMode="relative" ptsTypes="">
                                      <p:cBhvr>
                                        <p:cTn id="1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453251 0.066736 L 0 0 E" pathEditMode="relative" ptsTypes="">
                                      <p:cBhvr>
                                        <p:cTn id="1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6" presetClass="emp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70" dur="10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72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10" presetClass="exit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3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0 L -0.437627 -0.102048 E" pathEditMode="relative" ptsTypes="">
                                      <p:cBhvr>
                                        <p:cTn id="18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3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.437627 0.102048 L 0 0 E" pathEditMode="relative" ptsTypes="">
                                      <p:cBhvr>
                                        <p:cTn id="1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6" presetClass="emp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84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6" presetClass="emp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86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10" presetClass="exit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3" presetClass="path" presetSubtype="0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0 L -0.421415 -0.136079 E" pathEditMode="relative" ptsTypes="">
                                      <p:cBhvr>
                                        <p:cTn id="1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421415 0.136079 L 0 0 E" pathEditMode="relative" ptsTypes="">
                                      <p:cBhvr>
                                        <p:cTn id="1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" presetClass="emph" presetSubtype="0" accel="50000" decel="5000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98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accel="50000" decel="5000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200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10" presetClass="exit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ntr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63" presetClass="path" presetSubtype="0" accel="50000" decel="5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 0 L -0.405344 -0.171391 E" pathEditMode="relative" ptsTypes="">
                                      <p:cBhvr>
                                        <p:cTn id="20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3" presetClass="path" presetSubtype="0" accel="50000" decel="5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.405344 0.171391 L 0 0 E" pathEditMode="relative" ptsTypes="">
                                      <p:cBhvr>
                                        <p:cTn id="2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" presetClass="emp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212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6" presetClass="emp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214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10" presetClass="exit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63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-0.388366 -0.211106 E" pathEditMode="relative" ptsTypes="">
                                      <p:cBhvr>
                                        <p:cTn id="2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3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388366 0.211106 L 0 0 E" pathEditMode="relative" ptsTypes="">
                                      <p:cBhvr>
                                        <p:cTn id="2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6" presetClass="emp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26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6" presetClass="emp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28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0" presetClass="exit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ntr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0 L -0.372467 -0.242222 E" pathEditMode="relative" ptsTypes="">
                                      <p:cBhvr>
                                        <p:cTn id="2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372467 0.242222 L 0 0 E" pathEditMode="relative" ptsTypes="">
                                      <p:cBhvr>
                                        <p:cTn id="2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6" presetClass="emph" presetSubtype="0" accel="50000" decel="5000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40" dur="1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6" presetClass="emph" presetSubtype="0" accel="50000" decel="5000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42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10" presetClass="exit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ntr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63" presetClass="path" presetSubtype="0" accel="50000" decel="5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 0 L -0.35554 -0.280088 E" pathEditMode="relative" ptsTypes="">
                                      <p:cBhvr>
                                        <p:cTn id="2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63" presetClass="path" presetSubtype="0" accel="50000" decel="5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35554 0.280088 L 0 0 E" pathEditMode="relative" ptsTypes="">
                                      <p:cBhvr>
                                        <p:cTn id="2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6" presetClass="emph" presetSubtype="0" accel="50000" decel="50000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6" presetClass="emph" presetSubtype="0" accel="50000" decel="50000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256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10" presetClass="exit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ntr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63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0 L -0.33854 -0.314541 E" pathEditMode="relative" ptsTypes="">
                                      <p:cBhvr>
                                        <p:cTn id="26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63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33854 0.314541 L 0 0 E" pathEditMode="relative" ptsTypes="">
                                      <p:cBhvr>
                                        <p:cTn id="2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6" presetClass="emph" presetSubtype="0" accel="50000" decel="5000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268" dur="1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6" presetClass="emph" presetSubtype="0" accel="50000" decel="5000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270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10" presetClass="exit" presetSubtype="0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ntr" presetSubtype="0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63" presetClass="path" presetSubtype="0" accel="50000" decel="5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 0 L -0.32195 -0.349854 E" pathEditMode="relative" ptsTypes="">
                                      <p:cBhvr>
                                        <p:cTn id="27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63" presetClass="path" presetSubtype="0" accel="50000" decel="5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.32195 0.349854 L 0 0 E" pathEditMode="relative" ptsTypes="">
                                      <p:cBhvr>
                                        <p:cTn id="2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6" presetClass="emph" presetSubtype="0" accel="50000" decel="5000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282" dur="100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6" presetClass="emph" presetSubtype="0" accel="50000" decel="5000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284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10" presetClass="exit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ntr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-0.361973 -0.028634 E" pathEditMode="relative" ptsTypes="">
                                      <p:cBhvr>
                                        <p:cTn id="29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361973 0.028634 L 0 0 E" pathEditMode="relative" ptsTypes="">
                                      <p:cBhvr>
                                        <p:cTn id="2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6" presetClass="emp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96" dur="1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6" presetClass="emp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98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10" presetClass="exit" presetSubtype="0" accel="50000" decel="5000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ntr" presetSubtype="0" accel="50000" decel="5000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63" presetClass="path" presetSubtype="0" accel="50000" decel="5000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0 0 L -0.345206 -0.063813 E" pathEditMode="relative" ptsTypes="">
                                      <p:cBhvr>
                                        <p:cTn id="30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63" presetClass="path" presetSubtype="0" accel="50000" decel="5000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0.345206 0.063813 L 0 0 E" pathEditMode="relative" ptsTypes="">
                                      <p:cBhvr>
                                        <p:cTn id="3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6" presetClass="emph" presetSubtype="0" accel="50000" decel="50000" fill="hold" grpId="2" nodeType="withEffect">
                                  <p:stCondLst>
                                    <p:cond delay="3050"/>
                                  </p:stCondLst>
                                  <p:childTnLst>
                                    <p:animScale>
                                      <p:cBhvr>
                                        <p:cTn id="310" dur="1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1" presetID="6" presetClass="emph" presetSubtype="0" accel="50000" decel="50000" fill="hold" grpId="2" nodeType="withEffect">
                                  <p:stCondLst>
                                    <p:cond delay="3050"/>
                                  </p:stCondLst>
                                  <p:childTnLst>
                                    <p:animScale>
                                      <p:cBhvr>
                                        <p:cTn id="312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3" presetID="10" presetClass="exit" presetSubtype="0" accel="50000" decel="5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ntr" presetSubtype="0" accel="50000" decel="5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63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 0 L -0.328816 -0.096977 E" pathEditMode="relative" ptsTypes="">
                                      <p:cBhvr>
                                        <p:cTn id="3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63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328816 0.096977 L 0 0 E" pathEditMode="relative" ptsTypes="">
                                      <p:cBhvr>
                                        <p:cTn id="3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6" presetClass="emp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324" dur="1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5" presetID="6" presetClass="emp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326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7" presetID="10" presetClass="exit" presetSubtype="0" accel="50000" decel="50000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ntr" presetSubtype="0" accel="50000" decel="50000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63" presetClass="path" presetSubtype="0" accel="50000" decel="50000" fill="hold" grpId="1" nodeType="withEffect">
                                  <p:stCondLst>
                                    <p:cond delay="3150"/>
                                  </p:stCondLst>
                                  <p:childTnLst>
                                    <p:animMotion origin="layout" path="M 0 0 L -0.312114 -0.136686 E" pathEditMode="relative" ptsTypes="">
                                      <p:cBhvr>
                                        <p:cTn id="3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63" presetClass="path" presetSubtype="0" accel="50000" decel="50000" fill="hold" grpId="1" nodeType="withEffect">
                                  <p:stCondLst>
                                    <p:cond delay="3150"/>
                                  </p:stCondLst>
                                  <p:childTnLst>
                                    <p:animMotion origin="layout" path="M 0.312114 0.136686 L 0 0 E" pathEditMode="relative" ptsTypes="">
                                      <p:cBhvr>
                                        <p:cTn id="3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6" presetClass="emph" presetSubtype="0" accel="50000" decel="50000" fill="hold" grpId="2" nodeType="withEffect">
                                  <p:stCondLst>
                                    <p:cond delay="3150"/>
                                  </p:stCondLst>
                                  <p:childTnLst>
                                    <p:animScale>
                                      <p:cBhvr>
                                        <p:cTn id="338" dur="1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6" presetClass="emph" presetSubtype="0" accel="50000" decel="50000" fill="hold" grpId="2" nodeType="withEffect">
                                  <p:stCondLst>
                                    <p:cond delay="3150"/>
                                  </p:stCondLst>
                                  <p:childTnLst>
                                    <p:animScale>
                                      <p:cBhvr>
                                        <p:cTn id="340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1" presetID="10" presetClass="exit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ntr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63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0 L -0.295853 -0.17502 E" pathEditMode="relative" ptsTypes="">
                                      <p:cBhvr>
                                        <p:cTn id="3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63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295853 0.17502 L 0 0 E" pathEditMode="relative" ptsTypes="">
                                      <p:cBhvr>
                                        <p:cTn id="3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6" presetClass="emph" presetSubtype="0" accel="50000" decel="50000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352" dur="1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6" presetClass="emph" presetSubtype="0" accel="50000" decel="50000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354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10" presetClass="exit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ntr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63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 0 L -0.279886 -0.206724 E" pathEditMode="relative" ptsTypes="">
                                      <p:cBhvr>
                                        <p:cTn id="36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63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279886 0.206724 L 0 0 E" pathEditMode="relative" ptsTypes="">
                                      <p:cBhvr>
                                        <p:cTn id="3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6" presetClass="emph" presetSubtype="0" accel="50000" decel="5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366" dur="1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7" presetID="6" presetClass="emph" presetSubtype="0" accel="50000" decel="5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368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9" presetID="10" presetClass="exit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ntr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63" presetClass="path" presetSubtype="0" accel="50000" decel="5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 0 L -0.263006 -0.246155 E" pathEditMode="relative" ptsTypes="">
                                      <p:cBhvr>
                                        <p:cTn id="37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63" presetClass="path" presetSubtype="0" accel="50000" decel="5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263006 0.246155 L 0 0 E" pathEditMode="relative" ptsTypes="">
                                      <p:cBhvr>
                                        <p:cTn id="3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9" presetID="6" presetClass="emph" presetSubtype="0" accel="50000" decel="5000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380" dur="100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1" presetID="6" presetClass="emph" presetSubtype="0" accel="50000" decel="5000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382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3" presetID="10" presetClass="exit" presetSubtype="0" accel="50000" decel="5000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ntr" presetSubtype="0" accel="50000" decel="5000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63" presetClass="path" presetSubtype="0" accel="50000" decel="50000" fill="hold" grpId="1" nodeType="withEffect">
                                  <p:stCondLst>
                                    <p:cond delay="3350"/>
                                  </p:stCondLst>
                                  <p:childTnLst>
                                    <p:animMotion origin="layout" path="M 0 0 L -0.247061 -0.280088 E" pathEditMode="relative" ptsTypes="">
                                      <p:cBhvr>
                                        <p:cTn id="39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63" presetClass="path" presetSubtype="0" accel="50000" decel="50000" fill="hold" grpId="1" nodeType="withEffect">
                                  <p:stCondLst>
                                    <p:cond delay="3350"/>
                                  </p:stCondLst>
                                  <p:childTnLst>
                                    <p:animMotion origin="layout" path="M 0.247061 0.280088 L 0 0 E" pathEditMode="relative" ptsTypes="">
                                      <p:cBhvr>
                                        <p:cTn id="3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6" presetClass="emph" presetSubtype="0" accel="50000" decel="50000" fill="hold" grpId="2" nodeType="withEffect">
                                  <p:stCondLst>
                                    <p:cond delay="3350"/>
                                  </p:stCondLst>
                                  <p:childTnLst>
                                    <p:animScale>
                                      <p:cBhvr>
                                        <p:cTn id="394" dur="100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6" presetClass="emph" presetSubtype="0" accel="50000" decel="50000" fill="hold" grpId="2" nodeType="withEffect">
                                  <p:stCondLst>
                                    <p:cond delay="3350"/>
                                  </p:stCondLst>
                                  <p:childTnLst>
                                    <p:animScale>
                                      <p:cBhvr>
                                        <p:cTn id="396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7" presetID="10" presetClass="exit" presetSubtype="0" accel="50000" decel="5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ntr" presetSubtype="0" accel="50000" decel="5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63" presetClass="path" presetSubtype="0" accel="50000" decel="5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 0 L -0.230074 -0.31729 E" pathEditMode="relative" ptsTypes="">
                                      <p:cBhvr>
                                        <p:cTn id="40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63" presetClass="path" presetSubtype="0" accel="50000" decel="5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.230074 0.31729 L 0 0 E" pathEditMode="relative" ptsTypes="">
                                      <p:cBhvr>
                                        <p:cTn id="4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6" presetClass="emph" presetSubtype="0" accel="50000" decel="5000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408" dur="100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6" presetClass="emph" presetSubtype="0" accel="50000" decel="5000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410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10" presetClass="exit" presetSubtype="0" accel="50000" decel="50000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ntr" presetSubtype="0" accel="50000" decel="50000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63" presetClass="path" presetSubtype="0" accel="50000" decel="50000" fill="hold" grpId="1" nodeType="withEffect">
                                  <p:stCondLst>
                                    <p:cond delay="3450"/>
                                  </p:stCondLst>
                                  <p:childTnLst>
                                    <p:animMotion origin="layout" path="M 0 0 L -0.214236 -0.349853 E" pathEditMode="relative" ptsTypes="">
                                      <p:cBhvr>
                                        <p:cTn id="4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9" presetID="63" presetClass="path" presetSubtype="0" accel="50000" decel="50000" fill="hold" grpId="1" nodeType="withEffect">
                                  <p:stCondLst>
                                    <p:cond delay="3450"/>
                                  </p:stCondLst>
                                  <p:childTnLst>
                                    <p:animMotion origin="layout" path="M 0.214236 0.349853 L 0 0 E" pathEditMode="relative" ptsTypes="">
                                      <p:cBhvr>
                                        <p:cTn id="4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6" presetClass="emph" presetSubtype="0" accel="50000" decel="50000" fill="hold" grpId="2" nodeType="withEffect">
                                  <p:stCondLst>
                                    <p:cond delay="3450"/>
                                  </p:stCondLst>
                                  <p:childTnLst>
                                    <p:animScale>
                                      <p:cBhvr>
                                        <p:cTn id="422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3" presetID="6" presetClass="emph" presetSubtype="0" accel="50000" decel="50000" fill="hold" grpId="2" nodeType="withEffect">
                                  <p:stCondLst>
                                    <p:cond delay="3450"/>
                                  </p:stCondLst>
                                  <p:childTnLst>
                                    <p:animScale>
                                      <p:cBhvr>
                                        <p:cTn id="424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5" presetID="10" presetClass="exit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ntr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-0.204725 -0.399371 E" pathEditMode="relative" ptsTypes="">
                                      <p:cBhvr>
                                        <p:cTn id="43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3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204725 0.399371 L 0 0 E" pathEditMode="relative" ptsTypes="">
                                      <p:cBhvr>
                                        <p:cTn id="4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5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436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7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438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00"/>
                            </p:stCondLst>
                            <p:childTnLst>
                              <p:par>
                                <p:cTn id="4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4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24" grpId="0"/>
      <p:bldP spid="24" grpId="1"/>
      <p:bldP spid="24" grpId="2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8" grpId="1"/>
      <p:bldP spid="28" grpId="2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3" grpId="2"/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8" grpId="2"/>
      <p:bldP spid="39" grpId="0"/>
      <p:bldP spid="39" grpId="1"/>
      <p:bldP spid="39" grpId="2"/>
      <p:bldP spid="5" grpId="0" animBg="1"/>
      <p:bldP spid="41" grpId="0"/>
      <p:bldP spid="53" grpId="0" animBg="1"/>
      <p:bldP spid="56" grpId="0"/>
      <p:bldP spid="46" grpId="0"/>
      <p:bldP spid="46" grpId="1"/>
      <p:bldP spid="46" grpId="2"/>
      <p:bldP spid="47" grpId="0"/>
      <p:bldP spid="47" grpId="1"/>
      <p:bldP spid="47" grpId="2"/>
      <p:bldP spid="48" grpId="0"/>
      <p:bldP spid="48" grpId="1"/>
      <p:bldP spid="48" grpId="2"/>
      <p:bldP spid="49" grpId="0"/>
      <p:bldP spid="49" grpId="1"/>
      <p:bldP spid="49" grpId="2"/>
      <p:bldP spid="50" grpId="0"/>
      <p:bldP spid="50" grpId="1"/>
      <p:bldP spid="50" grpId="2"/>
      <p:bldP spid="51" grpId="0"/>
      <p:bldP spid="51" grpId="1"/>
      <p:bldP spid="51" grpId="2"/>
      <p:bldP spid="52" grpId="0"/>
      <p:bldP spid="52" grpId="1"/>
      <p:bldP spid="52" grpId="2"/>
      <p:bldP spid="54" grpId="0"/>
      <p:bldP spid="54" grpId="1"/>
      <p:bldP spid="54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3" grpId="2"/>
      <p:bldP spid="64" grpId="0"/>
      <p:bldP spid="64" grpId="1"/>
      <p:bldP spid="64" grpId="2"/>
      <p:bldP spid="65" grpId="0"/>
      <p:bldP spid="65" grpId="1"/>
      <p:bldP spid="65" grpId="2"/>
      <p:bldP spid="66" grpId="0"/>
      <p:bldP spid="66" grpId="1"/>
      <p:bldP spid="66" grpId="2"/>
      <p:bldP spid="67" grpId="0"/>
      <p:bldP spid="67" grpId="1"/>
      <p:bldP spid="67" grpId="2"/>
      <p:bldP spid="68" grpId="0"/>
      <p:bldP spid="68" grpId="1"/>
      <p:bldP spid="68" grpId="2"/>
      <p:bldP spid="69" grpId="0"/>
      <p:bldP spid="69" grpId="1"/>
      <p:bldP spid="69" grpId="2"/>
      <p:bldP spid="70" grpId="0"/>
      <p:bldP spid="70" grpId="1"/>
      <p:bldP spid="70" grpId="2"/>
      <p:bldP spid="71" grpId="0"/>
      <p:bldP spid="71" grpId="1"/>
      <p:bldP spid="71" grpId="2"/>
      <p:bldP spid="72" grpId="0"/>
      <p:bldP spid="72" grpId="1"/>
      <p:bldP spid="72" grpId="2"/>
      <p:bldP spid="73" grpId="0"/>
      <p:bldP spid="73" grpId="1"/>
      <p:bldP spid="73" grpId="2"/>
      <p:bldP spid="74" grpId="0"/>
      <p:bldP spid="74" grpId="1"/>
      <p:bldP spid="74" grpId="2"/>
      <p:bldP spid="75" grpId="0"/>
      <p:bldP spid="75" grpId="1"/>
      <p:bldP spid="75" grpId="2"/>
      <p:bldP spid="76" grpId="0"/>
      <p:bldP spid="76" grpId="1"/>
      <p:bldP spid="76" grpId="2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8" name="文本占位符 3"/>
          <p:cNvSpPr txBox="1"/>
          <p:nvPr/>
        </p:nvSpPr>
        <p:spPr>
          <a:xfrm>
            <a:off x="711200" y="1460530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latin typeface="Open Sans" panose="020B0606030504020204" pitchFamily="34" charset="0"/>
              </a:rPr>
              <a:t>Redis</a:t>
            </a:r>
            <a:r>
              <a:rPr lang="zh-CN" altLang="en-US" b="1">
                <a:latin typeface="Open Sans" panose="020B0606030504020204" pitchFamily="34" charset="0"/>
              </a:rPr>
              <a:t>中</a:t>
            </a:r>
            <a:r>
              <a:rPr lang="zh-CN" altLang="en-US">
                <a:latin typeface="Open Sans" panose="020B0606030504020204" pitchFamily="34" charset="0"/>
              </a:rPr>
              <a:t>是利用</a:t>
            </a:r>
            <a:r>
              <a:rPr lang="en-US" altLang="zh-CN">
                <a:latin typeface="Open Sans" panose="020B0606030504020204" pitchFamily="34" charset="0"/>
              </a:rPr>
              <a:t>string</a:t>
            </a:r>
            <a:r>
              <a:rPr lang="zh-CN" altLang="en-US">
                <a:latin typeface="Open Sans" panose="020B0606030504020204" pitchFamily="34" charset="0"/>
              </a:rPr>
              <a:t>类型数据结构实现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，</a:t>
            </a:r>
            <a:r>
              <a:rPr lang="zh-CN" altLang="en-US">
                <a:latin typeface="Open Sans" panose="020B0606030504020204" pitchFamily="34" charset="0"/>
              </a:rPr>
              <a:t>因此最大上限是</a:t>
            </a:r>
            <a:r>
              <a:rPr lang="en-US" altLang="zh-CN">
                <a:latin typeface="Open Sans" panose="020B0606030504020204" pitchFamily="34" charset="0"/>
              </a:rPr>
              <a:t>512M</a:t>
            </a:r>
            <a:r>
              <a:rPr lang="zh-CN" altLang="en-US">
                <a:latin typeface="Open Sans" panose="020B0606030504020204" pitchFamily="34" charset="0"/>
              </a:rPr>
              <a:t>，转换为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则是 </a:t>
            </a:r>
            <a:r>
              <a:rPr lang="en-US" altLang="zh-CN">
                <a:latin typeface="Open Sans" panose="020B0606030504020204" pitchFamily="34" charset="0"/>
              </a:rPr>
              <a:t>2^32</a:t>
            </a:r>
            <a:r>
              <a:rPr lang="zh-CN" altLang="en-US">
                <a:latin typeface="Open Sans" panose="020B0606030504020204" pitchFamily="34" charset="0"/>
              </a:rPr>
              <a:t>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  <p:sp>
        <p:nvSpPr>
          <p:cNvPr id="9" name="文本占位符 3"/>
          <p:cNvSpPr txBox="1"/>
          <p:nvPr/>
        </p:nvSpPr>
        <p:spPr>
          <a:xfrm>
            <a:off x="711200" y="1860640"/>
            <a:ext cx="10927842" cy="368428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Open Sans" panose="020B0606030504020204" pitchFamily="34" charset="0"/>
              </a:rPr>
              <a:t>BitMap</a:t>
            </a:r>
            <a:r>
              <a:rPr lang="zh-CN" altLang="en-US">
                <a:latin typeface="Open Sans" panose="020B0606030504020204" pitchFamily="34" charset="0"/>
              </a:rPr>
              <a:t>的操作命令有：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1"/>
              </a:rPr>
              <a:t>SETBIT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：向指定位置（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）存入一个</a:t>
            </a:r>
            <a:r>
              <a:rPr lang="en-US" altLang="zh-CN">
                <a:solidFill>
                  <a:schemeClr val="tx1"/>
                </a:solidFill>
                <a:latin typeface="Open Sans" panose="020B0606030504020204" pitchFamily="34" charset="0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Open Sans" panose="020B0606030504020204" pitchFamily="34" charset="0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Open Sans" panose="020B0606030504020204" pitchFamily="34" charset="0"/>
              </a:rPr>
              <a:t>1</a:t>
            </a:r>
            <a:endParaRPr lang="en-US" altLang="zh-CN" b="0" i="0" u="none" strike="noStrike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2"/>
              </a:rPr>
              <a:t>GETBIT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：获取指定位置（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）的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值</a:t>
            </a:r>
            <a:endParaRPr lang="en-US" altLang="zh-CN"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3"/>
              </a:rPr>
              <a:t>BITCOUNT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：统计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中值为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的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>
                <a:solidFill>
                  <a:schemeClr val="tx1"/>
                </a:solidFill>
                <a:latin typeface="Open Sans" panose="020B0606030504020204" pitchFamily="34" charset="0"/>
              </a:rPr>
              <a:t>位的数量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4"/>
              </a:rPr>
              <a:t>BITFIELD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：操作（查询、修改、自增）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数组中的指定位置（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）的值</a:t>
            </a:r>
            <a:endParaRPr lang="en-US" altLang="zh-CN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5"/>
              </a:rPr>
              <a:t>BITFIELD_RO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：获取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数组，并以十进制形式返回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6"/>
              </a:rPr>
              <a:t>BITOP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：将多个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的结果做位运算（与 、或、异或）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7"/>
              </a:rPr>
              <a:t>BITPOS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：查找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数组中指定范围内第一个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或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出现的位置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BitMap</a:t>
            </a:r>
            <a:r>
              <a:rPr lang="zh-CN" altLang="en-US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签到功能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0" name="文本占位符 1"/>
          <p:cNvSpPr txBox="1"/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签到统计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需求：实现签到接口，将当前用户当天签到信息保存到</a:t>
            </a:r>
            <a:r>
              <a:rPr lang="en-US" altLang="zh-CN"/>
              <a:t>Redis</a:t>
            </a:r>
            <a:r>
              <a:rPr lang="zh-CN" altLang="en-US"/>
              <a:t>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提示：因为</a:t>
            </a:r>
            <a:r>
              <a:rPr lang="en-US" altLang="zh-CN"/>
              <a:t>BitMap</a:t>
            </a:r>
            <a:r>
              <a:rPr lang="zh-CN" altLang="en-US"/>
              <a:t>底层是基于</a:t>
            </a:r>
            <a:r>
              <a:rPr lang="en-US" altLang="zh-CN"/>
              <a:t>String</a:t>
            </a:r>
            <a:r>
              <a:rPr lang="zh-CN" altLang="en-US"/>
              <a:t>数据结构，因此其操作也都封装在字符串相关操作中了。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815" y="4752892"/>
            <a:ext cx="5842876" cy="11539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2357815" y="2246586"/>
          <a:ext cx="4631564" cy="18839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41826"/>
                <a:gridCol w="3289738"/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/user/sign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4966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文本占位符 1"/>
          <p:cNvSpPr txBox="1"/>
          <p:nvPr/>
        </p:nvSpPr>
        <p:spPr>
          <a:xfrm>
            <a:off x="2357815" y="95118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>
                <a:solidFill>
                  <a:srgbClr val="AD2A26"/>
                </a:solidFill>
              </a:rPr>
              <a:t>签到功能</a:t>
            </a:r>
            <a:endParaRPr lang="en-US" altLang="zh-CN" sz="2000" b="1">
              <a:solidFill>
                <a:srgbClr val="AD2A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BitMap</a:t>
            </a:r>
            <a:r>
              <a:rPr lang="zh-CN" altLang="en-US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签到功能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签到统计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签到统计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409065" cy="4319396"/>
          </a:xfrm>
        </p:spPr>
        <p:txBody>
          <a:bodyPr/>
          <a:lstStyle/>
          <a:p>
            <a:r>
              <a:rPr lang="zh-CN" altLang="en-US" b="1" i="0">
                <a:effectLst/>
                <a:latin typeface="Open Sans" panose="020B0606030504020204" pitchFamily="34" charset="0"/>
              </a:rPr>
              <a:t>问题</a:t>
            </a:r>
            <a:r>
              <a:rPr lang="en-US" altLang="zh-CN" b="1" i="0"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：什么叫做连续签到天数？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从最后一次签到开始</a:t>
            </a:r>
            <a:r>
              <a:rPr lang="zh-CN" altLang="en-US">
                <a:solidFill>
                  <a:srgbClr val="AD2A26"/>
                </a:solidFill>
                <a:latin typeface="Open Sans" panose="020B0606030504020204" pitchFamily="34" charset="0"/>
              </a:rPr>
              <a:t>向前</a:t>
            </a:r>
            <a:r>
              <a:rPr lang="zh-CN" altLang="en-US">
                <a:latin typeface="Open Sans" panose="020B0606030504020204" pitchFamily="34" charset="0"/>
              </a:rPr>
              <a:t>统计，直到遇到</a:t>
            </a:r>
            <a:r>
              <a:rPr lang="zh-CN" altLang="en-US">
                <a:solidFill>
                  <a:srgbClr val="AD2A26"/>
                </a:solidFill>
                <a:latin typeface="Open Sans" panose="020B0606030504020204" pitchFamily="34" charset="0"/>
              </a:rPr>
              <a:t>第一次</a:t>
            </a:r>
            <a:r>
              <a:rPr lang="zh-CN" altLang="en-US">
                <a:latin typeface="Open Sans" panose="020B0606030504020204" pitchFamily="34" charset="0"/>
              </a:rPr>
              <a:t>未签到为止，计算总的签到次数，就是连续签到天数。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 b="1">
                <a:latin typeface="Open Sans" panose="020B0606030504020204" pitchFamily="34" charset="0"/>
              </a:rPr>
              <a:t>问题</a:t>
            </a:r>
            <a:r>
              <a:rPr lang="en-US" altLang="zh-CN" b="1">
                <a:latin typeface="Open Sans" panose="020B0606030504020204" pitchFamily="34" charset="0"/>
              </a:rPr>
              <a:t>2</a:t>
            </a:r>
            <a:r>
              <a:rPr lang="zh-CN" altLang="en-US">
                <a:latin typeface="Open Sans" panose="020B0606030504020204" pitchFamily="34" charset="0"/>
              </a:rPr>
              <a:t>：如何得到本月到今天为止的所有签到数据？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  </a:t>
            </a:r>
            <a:r>
              <a:rPr lang="en-US" altLang="zh-CN">
                <a:latin typeface="Open Sans" panose="020B0606030504020204" pitchFamily="34" charset="0"/>
              </a:rPr>
              <a:t>BITFIELD key GET u[dayOfMonth] 0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 b="1">
                <a:latin typeface="Open Sans" panose="020B0606030504020204" pitchFamily="34" charset="0"/>
              </a:rPr>
              <a:t>问题</a:t>
            </a:r>
            <a:r>
              <a:rPr lang="en-US" altLang="zh-CN" b="1">
                <a:latin typeface="Open Sans" panose="020B0606030504020204" pitchFamily="34" charset="0"/>
              </a:rPr>
              <a:t>3</a:t>
            </a:r>
            <a:r>
              <a:rPr lang="zh-CN" altLang="en-US">
                <a:latin typeface="Open Sans" panose="020B0606030504020204" pitchFamily="34" charset="0"/>
              </a:rPr>
              <a:t>：如何从后向前遍历每个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位？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与</a:t>
            </a:r>
            <a:r>
              <a:rPr lang="en-US" altLang="zh-CN">
                <a:latin typeface="Open Sans" panose="020B0606030504020204" pitchFamily="34" charset="0"/>
              </a:rPr>
              <a:t> 1 </a:t>
            </a:r>
            <a:r>
              <a:rPr lang="zh-CN" altLang="en-US">
                <a:latin typeface="Open Sans" panose="020B0606030504020204" pitchFamily="34" charset="0"/>
              </a:rPr>
              <a:t>做与运算，就能得到最后一个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随后右移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位，下一个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位就成为了最后一个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294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332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6314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353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6335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6373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6356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6394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6376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6415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6397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6435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6417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6456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6438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6476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6459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6497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6479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6518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6500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6538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6520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6559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6541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6579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76562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96600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6582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6621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589786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765621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589786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7765621" y="3100552"/>
            <a:ext cx="82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9282293" y="3441803"/>
            <a:ext cx="1092480" cy="307777"/>
            <a:chOff x="9260969" y="3434986"/>
            <a:chExt cx="1092480" cy="307777"/>
          </a:xfrm>
        </p:grpSpPr>
        <p:sp>
          <p:nvSpPr>
            <p:cNvPr id="174" name="文本框 173"/>
            <p:cNvSpPr txBox="1"/>
            <p:nvPr/>
          </p:nvSpPr>
          <p:spPr>
            <a:xfrm>
              <a:off x="9260969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9461353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0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9661175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9861559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10061381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</p:grpSp>
      <p:sp>
        <p:nvSpPr>
          <p:cNvPr id="179" name="文本框 178"/>
          <p:cNvSpPr txBox="1"/>
          <p:nvPr/>
        </p:nvSpPr>
        <p:spPr>
          <a:xfrm>
            <a:off x="10261765" y="343498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10261765" y="36860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9282293" y="4035954"/>
            <a:ext cx="1271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本框 182"/>
          <p:cNvSpPr txBox="1"/>
          <p:nvPr/>
        </p:nvSpPr>
        <p:spPr>
          <a:xfrm>
            <a:off x="10261765" y="407803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252" name="直接连接符 251"/>
          <p:cNvCxnSpPr/>
          <p:nvPr/>
        </p:nvCxnSpPr>
        <p:spPr>
          <a:xfrm>
            <a:off x="10553833" y="2969189"/>
            <a:ext cx="0" cy="10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0.06758 -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58 -3.7037E-6 L 8.33333E-7 -3.703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02565 -0.0004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-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01719 0.00023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79" grpId="1"/>
      <p:bldP spid="179" grpId="2"/>
      <p:bldP spid="180" grpId="0"/>
      <p:bldP spid="183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实现签到统计功能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需求：实现下面接口，统计当前用户截止当前时间在本月的连续签到天数</a:t>
            </a:r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2851802" y="2487010"/>
          <a:ext cx="4631564" cy="18839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41826"/>
                <a:gridCol w="3289738"/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/user/sign/count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4966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连续签到天数</a:t>
                      </a:r>
                      <a:endParaRPr lang="en-US" altLang="zh-CN" sz="14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UV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统计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今日课程介绍</a:t>
            </a:r>
            <a:endParaRPr lang="zh-CN" altLang="en-US"/>
          </a:p>
        </p:txBody>
      </p:sp>
      <p:sp>
        <p:nvSpPr>
          <p:cNvPr id="50" name="文本占位符 9"/>
          <p:cNvSpPr txBox="1"/>
          <p:nvPr/>
        </p:nvSpPr>
        <p:spPr>
          <a:xfrm>
            <a:off x="2517659" y="1903504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1" name="文本占位符 9"/>
          <p:cNvSpPr txBox="1"/>
          <p:nvPr/>
        </p:nvSpPr>
        <p:spPr>
          <a:xfrm>
            <a:off x="1774807" y="2159701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企业的缓存使用技巧</a:t>
            </a:r>
            <a:endParaRPr lang="en-US" altLang="zh-CN" sz="1200"/>
          </a:p>
          <a:p>
            <a:r>
              <a:rPr lang="zh-CN" altLang="en-US" sz="1200"/>
              <a:t>缓存雪崩、穿透等问题解决</a:t>
            </a:r>
            <a:endParaRPr lang="zh-CN" altLang="en-US" sz="1200" dirty="0"/>
          </a:p>
        </p:txBody>
      </p:sp>
      <p:sp>
        <p:nvSpPr>
          <p:cNvPr id="52" name="文本占位符 9"/>
          <p:cNvSpPr txBox="1"/>
          <p:nvPr/>
        </p:nvSpPr>
        <p:spPr>
          <a:xfrm>
            <a:off x="1240807" y="3225142"/>
            <a:ext cx="2251293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优惠券秒杀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3" name="文本占位符 9"/>
          <p:cNvSpPr txBox="1"/>
          <p:nvPr/>
        </p:nvSpPr>
        <p:spPr>
          <a:xfrm>
            <a:off x="639708" y="3518718"/>
            <a:ext cx="2852392" cy="797872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的计数器、</a:t>
            </a:r>
            <a:r>
              <a:rPr lang="en-US" altLang="zh-CN" sz="1200"/>
              <a:t>Lua</a:t>
            </a:r>
            <a:r>
              <a:rPr lang="zh-CN" altLang="en-US" sz="1200"/>
              <a:t>脚本</a:t>
            </a:r>
            <a:r>
              <a:rPr lang="en-US" altLang="zh-CN" sz="1200"/>
              <a:t>Redis</a:t>
            </a:r>
            <a:endParaRPr lang="en-US" altLang="zh-CN" sz="1200"/>
          </a:p>
          <a:p>
            <a:r>
              <a:rPr lang="zh-CN" altLang="en-US" sz="1200"/>
              <a:t>分布式锁</a:t>
            </a:r>
            <a:endParaRPr lang="en-US" altLang="zh-CN" sz="1200"/>
          </a:p>
          <a:p>
            <a:r>
              <a:rPr lang="en-US" altLang="zh-CN" sz="1200"/>
              <a:t>Redis</a:t>
            </a:r>
            <a:r>
              <a:rPr lang="zh-CN" altLang="en-US" sz="1200"/>
              <a:t>的三种消息队列</a:t>
            </a:r>
            <a:endParaRPr lang="en-US" altLang="zh-CN" sz="1200"/>
          </a:p>
        </p:txBody>
      </p:sp>
      <p:sp>
        <p:nvSpPr>
          <p:cNvPr id="54" name="文本占位符 9"/>
          <p:cNvSpPr txBox="1"/>
          <p:nvPr/>
        </p:nvSpPr>
        <p:spPr>
          <a:xfrm>
            <a:off x="2575370" y="5000528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附近的商户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5" name="文本占位符 9"/>
          <p:cNvSpPr txBox="1"/>
          <p:nvPr/>
        </p:nvSpPr>
        <p:spPr>
          <a:xfrm>
            <a:off x="1876980" y="5161203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GeoHash</a:t>
            </a:r>
            <a:r>
              <a:rPr lang="zh-CN" altLang="en-US" sz="1200"/>
              <a:t>的应用</a:t>
            </a:r>
            <a:endParaRPr lang="zh-CN" altLang="en-US" sz="1200" dirty="0"/>
          </a:p>
        </p:txBody>
      </p:sp>
      <p:sp>
        <p:nvSpPr>
          <p:cNvPr id="56" name="文本占位符 9"/>
          <p:cNvSpPr txBox="1"/>
          <p:nvPr/>
        </p:nvSpPr>
        <p:spPr>
          <a:xfrm>
            <a:off x="7667321" y="2038244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达人探店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7" name="文本占位符 9"/>
          <p:cNvSpPr txBox="1"/>
          <p:nvPr/>
        </p:nvSpPr>
        <p:spPr>
          <a:xfrm>
            <a:off x="7665881" y="2332387"/>
            <a:ext cx="2852392" cy="62539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基于</a:t>
            </a:r>
            <a:r>
              <a:rPr lang="en-US" altLang="zh-CN" sz="1200"/>
              <a:t>List</a:t>
            </a:r>
            <a:r>
              <a:rPr lang="zh-CN" altLang="en-US" sz="1200"/>
              <a:t>的点赞列表</a:t>
            </a:r>
            <a:endParaRPr lang="en-US" altLang="zh-CN" sz="1200"/>
          </a:p>
          <a:p>
            <a:r>
              <a:rPr lang="zh-CN" altLang="en-US" sz="1200"/>
              <a:t>基于</a:t>
            </a:r>
            <a:r>
              <a:rPr lang="en-US" altLang="zh-CN" sz="1200"/>
              <a:t>SortedSet</a:t>
            </a:r>
            <a:r>
              <a:rPr lang="zh-CN" altLang="en-US" sz="1200"/>
              <a:t>的点赞排行榜</a:t>
            </a:r>
            <a:endParaRPr lang="zh-CN" altLang="en-US" sz="1200" dirty="0"/>
          </a:p>
        </p:txBody>
      </p:sp>
      <p:sp>
        <p:nvSpPr>
          <p:cNvPr id="58" name="文本占位符 9"/>
          <p:cNvSpPr txBox="1"/>
          <p:nvPr/>
        </p:nvSpPr>
        <p:spPr>
          <a:xfrm>
            <a:off x="8107036" y="3335405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好友关注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9" name="文本占位符 9"/>
          <p:cNvSpPr txBox="1"/>
          <p:nvPr/>
        </p:nvSpPr>
        <p:spPr>
          <a:xfrm>
            <a:off x="7605001" y="4902781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用户签到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60" name="文本占位符 9"/>
          <p:cNvSpPr txBox="1"/>
          <p:nvPr/>
        </p:nvSpPr>
        <p:spPr>
          <a:xfrm>
            <a:off x="7628214" y="5024001"/>
            <a:ext cx="3120234" cy="610317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BitMap</a:t>
            </a:r>
            <a:r>
              <a:rPr lang="zh-CN" altLang="en-US" sz="1200"/>
              <a:t>数据统计功能</a:t>
            </a:r>
            <a:endParaRPr lang="zh-CN" altLang="en-US" sz="1200" dirty="0"/>
          </a:p>
        </p:txBody>
      </p:sp>
      <p:sp>
        <p:nvSpPr>
          <p:cNvPr id="61" name="文本占位符 9"/>
          <p:cNvSpPr txBox="1"/>
          <p:nvPr/>
        </p:nvSpPr>
        <p:spPr>
          <a:xfrm>
            <a:off x="8107036" y="3585638"/>
            <a:ext cx="2852392" cy="62539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基于</a:t>
            </a:r>
            <a:r>
              <a:rPr lang="en-US" altLang="zh-CN" sz="1200"/>
              <a:t>Set</a:t>
            </a:r>
            <a:r>
              <a:rPr lang="zh-CN" altLang="en-US" sz="1200"/>
              <a:t>集合的关注、取关、共同关注、消息推送等功能</a:t>
            </a:r>
            <a:endParaRPr lang="zh-CN" altLang="en-US" sz="1200" dirty="0"/>
          </a:p>
        </p:txBody>
      </p:sp>
      <p:sp>
        <p:nvSpPr>
          <p:cNvPr id="113" name="椭圆 112"/>
          <p:cNvSpPr/>
          <p:nvPr/>
        </p:nvSpPr>
        <p:spPr bwMode="auto">
          <a:xfrm>
            <a:off x="4453883" y="2161524"/>
            <a:ext cx="3306425" cy="3304837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olid"/>
            <a:round/>
          </a:ln>
        </p:spPr>
        <p:txBody>
          <a:bodyPr anchor="ctr"/>
          <a:lstStyle/>
          <a:p>
            <a:pPr algn="ctr"/>
            <a:endParaRPr sz="140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任意多边形: 形状 21"/>
          <p:cNvSpPr/>
          <p:nvPr/>
        </p:nvSpPr>
        <p:spPr bwMode="auto">
          <a:xfrm>
            <a:off x="5197989" y="2927374"/>
            <a:ext cx="1773833" cy="1773136"/>
          </a:xfrm>
          <a:custGeom>
            <a:avLst/>
            <a:gdLst>
              <a:gd name="T0" fmla="*/ 538 w 1076"/>
              <a:gd name="T1" fmla="*/ 1076 h 1076"/>
              <a:gd name="T2" fmla="*/ 0 w 1076"/>
              <a:gd name="T3" fmla="*/ 538 h 1076"/>
              <a:gd name="T4" fmla="*/ 538 w 1076"/>
              <a:gd name="T5" fmla="*/ 0 h 1076"/>
              <a:gd name="T6" fmla="*/ 1076 w 1076"/>
              <a:gd name="T7" fmla="*/ 538 h 1076"/>
              <a:gd name="T8" fmla="*/ 538 w 1076"/>
              <a:gd name="T9" fmla="*/ 1076 h 1076"/>
              <a:gd name="T10" fmla="*/ 538 w 1076"/>
              <a:gd name="T11" fmla="*/ 80 h 1076"/>
              <a:gd name="T12" fmla="*/ 80 w 1076"/>
              <a:gd name="T13" fmla="*/ 538 h 1076"/>
              <a:gd name="T14" fmla="*/ 538 w 1076"/>
              <a:gd name="T15" fmla="*/ 996 h 1076"/>
              <a:gd name="T16" fmla="*/ 996 w 1076"/>
              <a:gd name="T17" fmla="*/ 538 h 1076"/>
              <a:gd name="T18" fmla="*/ 538 w 1076"/>
              <a:gd name="T19" fmla="*/ 80 h 1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76" h="1076">
                <a:moveTo>
                  <a:pt x="538" y="1076"/>
                </a:moveTo>
                <a:cubicBezTo>
                  <a:pt x="241" y="1076"/>
                  <a:pt x="0" y="835"/>
                  <a:pt x="0" y="538"/>
                </a:cubicBezTo>
                <a:cubicBezTo>
                  <a:pt x="0" y="242"/>
                  <a:pt x="241" y="0"/>
                  <a:pt x="538" y="0"/>
                </a:cubicBezTo>
                <a:cubicBezTo>
                  <a:pt x="835" y="0"/>
                  <a:pt x="1076" y="242"/>
                  <a:pt x="1076" y="538"/>
                </a:cubicBezTo>
                <a:cubicBezTo>
                  <a:pt x="1076" y="835"/>
                  <a:pt x="835" y="1076"/>
                  <a:pt x="538" y="1076"/>
                </a:cubicBezTo>
                <a:close/>
                <a:moveTo>
                  <a:pt x="538" y="80"/>
                </a:moveTo>
                <a:cubicBezTo>
                  <a:pt x="286" y="80"/>
                  <a:pt x="80" y="286"/>
                  <a:pt x="80" y="538"/>
                </a:cubicBezTo>
                <a:cubicBezTo>
                  <a:pt x="80" y="791"/>
                  <a:pt x="286" y="996"/>
                  <a:pt x="538" y="996"/>
                </a:cubicBezTo>
                <a:cubicBezTo>
                  <a:pt x="791" y="996"/>
                  <a:pt x="996" y="791"/>
                  <a:pt x="996" y="538"/>
                </a:cubicBezTo>
                <a:cubicBezTo>
                  <a:pt x="996" y="286"/>
                  <a:pt x="791" y="80"/>
                  <a:pt x="538" y="80"/>
                </a:cubicBezTo>
                <a:close/>
              </a:path>
            </a:pathLst>
          </a:custGeom>
          <a:solidFill>
            <a:srgbClr val="AD2A26"/>
          </a:solidFill>
          <a:ln>
            <a:noFill/>
          </a:ln>
        </p:spPr>
        <p:txBody>
          <a:bodyPr anchor="ctr"/>
          <a:lstStyle/>
          <a:p>
            <a:pPr algn="ctr"/>
            <a:endParaRPr sz="140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1" name="任意多边形: 形状 29"/>
          <p:cNvSpPr/>
          <p:nvPr/>
        </p:nvSpPr>
        <p:spPr bwMode="auto">
          <a:xfrm>
            <a:off x="5783843" y="1819811"/>
            <a:ext cx="670693" cy="670093"/>
          </a:xfrm>
          <a:custGeom>
            <a:avLst/>
            <a:gdLst>
              <a:gd name="T0" fmla="*/ 390 w 474"/>
              <a:gd name="T1" fmla="*/ 390 h 474"/>
              <a:gd name="T2" fmla="*/ 84 w 474"/>
              <a:gd name="T3" fmla="*/ 390 h 474"/>
              <a:gd name="T4" fmla="*/ 84 w 474"/>
              <a:gd name="T5" fmla="*/ 84 h 474"/>
              <a:gd name="T6" fmla="*/ 390 w 474"/>
              <a:gd name="T7" fmla="*/ 84 h 474"/>
              <a:gd name="T8" fmla="*/ 390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390"/>
                </a:moveTo>
                <a:cubicBezTo>
                  <a:pt x="306" y="474"/>
                  <a:pt x="169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8"/>
                  <a:pt x="474" y="305"/>
                  <a:pt x="390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任意多边形: 形状 31"/>
          <p:cNvSpPr/>
          <p:nvPr/>
        </p:nvSpPr>
        <p:spPr bwMode="auto">
          <a:xfrm>
            <a:off x="4565105" y="4564461"/>
            <a:ext cx="670094" cy="670093"/>
          </a:xfrm>
          <a:custGeom>
            <a:avLst/>
            <a:gdLst>
              <a:gd name="T0" fmla="*/ 84 w 474"/>
              <a:gd name="T1" fmla="*/ 84 h 474"/>
              <a:gd name="T2" fmla="*/ 390 w 474"/>
              <a:gd name="T3" fmla="*/ 84 h 474"/>
              <a:gd name="T4" fmla="*/ 390 w 474"/>
              <a:gd name="T5" fmla="*/ 390 h 474"/>
              <a:gd name="T6" fmla="*/ 84 w 474"/>
              <a:gd name="T7" fmla="*/ 390 h 474"/>
              <a:gd name="T8" fmla="*/ 84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84"/>
                </a:moveTo>
                <a:cubicBezTo>
                  <a:pt x="168" y="0"/>
                  <a:pt x="305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6"/>
                  <a:pt x="0" y="169"/>
                  <a:pt x="84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4" name="椭圆 123"/>
          <p:cNvSpPr/>
          <p:nvPr/>
        </p:nvSpPr>
        <p:spPr bwMode="auto">
          <a:xfrm>
            <a:off x="7072944" y="2373078"/>
            <a:ext cx="610916" cy="610317"/>
          </a:xfrm>
          <a:prstGeom prst="ellipse">
            <a:avLst/>
          </a:pr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任意多边形: 形状 35"/>
          <p:cNvSpPr/>
          <p:nvPr/>
        </p:nvSpPr>
        <p:spPr bwMode="auto">
          <a:xfrm>
            <a:off x="4506775" y="2343764"/>
            <a:ext cx="670094" cy="670093"/>
          </a:xfrm>
          <a:custGeom>
            <a:avLst/>
            <a:gdLst>
              <a:gd name="T0" fmla="*/ 390 w 474"/>
              <a:gd name="T1" fmla="*/ 84 h 474"/>
              <a:gd name="T2" fmla="*/ 390 w 474"/>
              <a:gd name="T3" fmla="*/ 390 h 474"/>
              <a:gd name="T4" fmla="*/ 84 w 474"/>
              <a:gd name="T5" fmla="*/ 390 h 474"/>
              <a:gd name="T6" fmla="*/ 84 w 474"/>
              <a:gd name="T7" fmla="*/ 84 h 474"/>
              <a:gd name="T8" fmla="*/ 390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84"/>
                </a:moveTo>
                <a:cubicBezTo>
                  <a:pt x="474" y="168"/>
                  <a:pt x="474" y="305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8" y="0"/>
                  <a:pt x="305" y="0"/>
                  <a:pt x="390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椭圆 127"/>
          <p:cNvSpPr/>
          <p:nvPr/>
        </p:nvSpPr>
        <p:spPr bwMode="auto">
          <a:xfrm>
            <a:off x="4170853" y="3489627"/>
            <a:ext cx="610916" cy="610317"/>
          </a:xfrm>
          <a:prstGeom prst="ellipse">
            <a:avLst/>
          </a:pr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任意多边形: 形状 37"/>
          <p:cNvSpPr/>
          <p:nvPr/>
        </p:nvSpPr>
        <p:spPr bwMode="auto">
          <a:xfrm>
            <a:off x="7436343" y="3468505"/>
            <a:ext cx="670693" cy="670093"/>
          </a:xfrm>
          <a:custGeom>
            <a:avLst/>
            <a:gdLst>
              <a:gd name="T0" fmla="*/ 84 w 474"/>
              <a:gd name="T1" fmla="*/ 390 h 474"/>
              <a:gd name="T2" fmla="*/ 84 w 474"/>
              <a:gd name="T3" fmla="*/ 84 h 474"/>
              <a:gd name="T4" fmla="*/ 390 w 474"/>
              <a:gd name="T5" fmla="*/ 84 h 474"/>
              <a:gd name="T6" fmla="*/ 390 w 474"/>
              <a:gd name="T7" fmla="*/ 390 h 474"/>
              <a:gd name="T8" fmla="*/ 84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390"/>
                </a:moveTo>
                <a:cubicBezTo>
                  <a:pt x="0" y="306"/>
                  <a:pt x="0" y="169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6" y="474"/>
                  <a:pt x="169" y="474"/>
                  <a:pt x="84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文本占位符 9"/>
          <p:cNvSpPr txBox="1"/>
          <p:nvPr/>
        </p:nvSpPr>
        <p:spPr>
          <a:xfrm>
            <a:off x="5266660" y="3328921"/>
            <a:ext cx="1674776" cy="95611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黑马点评</a:t>
            </a:r>
            <a:endParaRPr lang="en-US" altLang="zh-CN" sz="2400"/>
          </a:p>
          <a:p>
            <a:r>
              <a:rPr lang="en-US" altLang="zh-CN" sz="2400"/>
              <a:t>Redis</a:t>
            </a:r>
            <a:endParaRPr lang="zh-CN" altLang="en-US" sz="2400" dirty="0"/>
          </a:p>
        </p:txBody>
      </p:sp>
      <p:sp>
        <p:nvSpPr>
          <p:cNvPr id="134" name="椭圆 133"/>
          <p:cNvSpPr/>
          <p:nvPr/>
        </p:nvSpPr>
        <p:spPr bwMode="auto">
          <a:xfrm>
            <a:off x="7017298" y="4594348"/>
            <a:ext cx="610916" cy="610317"/>
          </a:xfrm>
          <a:prstGeom prst="ellipse">
            <a:avLst/>
          </a:pr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任意多边形: 形状 37"/>
          <p:cNvSpPr/>
          <p:nvPr/>
        </p:nvSpPr>
        <p:spPr bwMode="auto">
          <a:xfrm>
            <a:off x="5749560" y="5102680"/>
            <a:ext cx="670693" cy="670093"/>
          </a:xfrm>
          <a:custGeom>
            <a:avLst/>
            <a:gdLst>
              <a:gd name="T0" fmla="*/ 84 w 474"/>
              <a:gd name="T1" fmla="*/ 390 h 474"/>
              <a:gd name="T2" fmla="*/ 84 w 474"/>
              <a:gd name="T3" fmla="*/ 84 h 474"/>
              <a:gd name="T4" fmla="*/ 390 w 474"/>
              <a:gd name="T5" fmla="*/ 84 h 474"/>
              <a:gd name="T6" fmla="*/ 390 w 474"/>
              <a:gd name="T7" fmla="*/ 390 h 474"/>
              <a:gd name="T8" fmla="*/ 84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390"/>
                </a:moveTo>
                <a:cubicBezTo>
                  <a:pt x="0" y="306"/>
                  <a:pt x="0" y="169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6" y="474"/>
                  <a:pt x="169" y="474"/>
                  <a:pt x="84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文本占位符 9"/>
          <p:cNvSpPr txBox="1"/>
          <p:nvPr/>
        </p:nvSpPr>
        <p:spPr>
          <a:xfrm>
            <a:off x="5064419" y="5781159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UV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统计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39" name="文本占位符 9"/>
          <p:cNvSpPr txBox="1"/>
          <p:nvPr/>
        </p:nvSpPr>
        <p:spPr>
          <a:xfrm>
            <a:off x="5095317" y="5922111"/>
            <a:ext cx="4454877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HyperLogLog</a:t>
            </a:r>
            <a:r>
              <a:rPr lang="zh-CN" altLang="en-US" sz="1200"/>
              <a:t>的统计功能</a:t>
            </a:r>
            <a:endParaRPr lang="zh-CN" altLang="en-US" sz="1200" dirty="0"/>
          </a:p>
        </p:txBody>
      </p:sp>
      <p:sp>
        <p:nvSpPr>
          <p:cNvPr id="140" name="文本占位符 9"/>
          <p:cNvSpPr txBox="1"/>
          <p:nvPr/>
        </p:nvSpPr>
        <p:spPr>
          <a:xfrm>
            <a:off x="5611525" y="1188766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短信登录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41" name="文本占位符 9"/>
          <p:cNvSpPr txBox="1"/>
          <p:nvPr/>
        </p:nvSpPr>
        <p:spPr>
          <a:xfrm>
            <a:off x="5515240" y="1366523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/>
              <a:t>Redis</a:t>
            </a:r>
            <a:r>
              <a:rPr lang="zh-CN" altLang="en-US" sz="1200"/>
              <a:t>的共享</a:t>
            </a:r>
            <a:r>
              <a:rPr lang="en-US" altLang="zh-CN" sz="1200"/>
              <a:t>session</a:t>
            </a:r>
            <a:r>
              <a:rPr lang="zh-CN" altLang="en-US" sz="1200"/>
              <a:t>应用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6906">
        <p14:ripple/>
      </p:transition>
    </mc:Choice>
    <mc:Fallback>
      <p:transition spd="slow" advTm="169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113" grpId="0" animBg="1"/>
      <p:bldP spid="114" grpId="0" animBg="1"/>
      <p:bldP spid="121" grpId="0" animBg="1"/>
      <p:bldP spid="123" grpId="0" animBg="1"/>
      <p:bldP spid="124" grpId="0" animBg="1"/>
      <p:bldP spid="127" grpId="0" animBg="1"/>
      <p:bldP spid="128" grpId="0" animBg="1"/>
      <p:bldP spid="129" grpId="0" animBg="1"/>
      <p:bldP spid="134" grpId="0" animBg="1"/>
      <p:bldP spid="135" grpId="0" animBg="1"/>
      <p:bldP spid="138" grpId="0"/>
      <p:bldP spid="139" grpId="0"/>
      <p:bldP spid="140" grpId="0"/>
      <p:bldP spid="1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/>
          <p:cNvSpPr txBox="1"/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基于</a:t>
            </a:r>
            <a:r>
              <a:rPr lang="en-US" altLang="zh-CN">
                <a:solidFill>
                  <a:srgbClr val="AD2A26"/>
                </a:solidFill>
              </a:rPr>
              <a:t>Redis</a:t>
            </a:r>
            <a:r>
              <a:rPr lang="zh-CN" altLang="en-US">
                <a:solidFill>
                  <a:srgbClr val="AD2A26"/>
                </a:solidFill>
              </a:rPr>
              <a:t>实现共享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登录</a:t>
            </a:r>
            <a:endParaRPr lang="en-US" altLang="zh-CN">
              <a:solidFill>
                <a:srgbClr val="AD2A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/>
        </p:nvSpPr>
        <p:spPr>
          <a:xfrm>
            <a:off x="4882721" y="21894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AD2A26"/>
                </a:solidFill>
              </a:rPr>
              <a:t>HyperLogLog</a:t>
            </a:r>
            <a:r>
              <a:rPr lang="zh-CN" altLang="en-US" sz="1800">
                <a:solidFill>
                  <a:srgbClr val="AD2A26"/>
                </a:solidFill>
              </a:rPr>
              <a:t>用法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4882721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实现</a:t>
            </a:r>
            <a:r>
              <a:rPr lang="en-US" altLang="zh-CN"/>
              <a:t>UV</a:t>
            </a:r>
            <a:r>
              <a:rPr lang="zh-CN" altLang="en-US"/>
              <a:t>统计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/>
              <a:t>HyperLogLog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zh-CN" altLang="en-US"/>
              <a:t>首先我们搞懂两个概念：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UV</a:t>
            </a:r>
            <a:r>
              <a:rPr lang="zh-CN" altLang="en-US" b="1"/>
              <a:t>：</a:t>
            </a:r>
            <a:r>
              <a:rPr lang="zh-CN" altLang="en-US"/>
              <a:t>全称</a:t>
            </a:r>
            <a:r>
              <a:rPr lang="en-US" altLang="zh-CN" b="1"/>
              <a:t>U</a:t>
            </a:r>
            <a:r>
              <a:rPr lang="en-US" altLang="zh-CN"/>
              <a:t>nique </a:t>
            </a:r>
            <a:r>
              <a:rPr lang="en-US" altLang="zh-CN" b="1"/>
              <a:t>V</a:t>
            </a:r>
            <a:r>
              <a:rPr lang="en-US" altLang="zh-CN"/>
              <a:t>isitor</a:t>
            </a:r>
            <a:r>
              <a:rPr lang="zh-CN" altLang="en-US"/>
              <a:t>，也叫独立访客量，是指通过互联网访问、浏览这个网页的自然人。</a:t>
            </a:r>
            <a:r>
              <a:rPr lang="en-US" altLang="zh-CN"/>
              <a:t>1</a:t>
            </a:r>
            <a:r>
              <a:rPr lang="zh-CN" altLang="en-US"/>
              <a:t>天内同一个用户多次访问该网站，只记录</a:t>
            </a:r>
            <a:r>
              <a:rPr lang="en-US" altLang="zh-CN"/>
              <a:t>1</a:t>
            </a:r>
            <a:r>
              <a:rPr lang="zh-CN" altLang="en-US"/>
              <a:t>次。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PV</a:t>
            </a:r>
            <a:r>
              <a:rPr lang="zh-CN" altLang="en-US" b="1"/>
              <a:t>：</a:t>
            </a:r>
            <a:r>
              <a:rPr lang="zh-CN" altLang="en-US"/>
              <a:t>全称</a:t>
            </a:r>
            <a:r>
              <a:rPr lang="en-US" altLang="zh-CN" b="1"/>
              <a:t>P</a:t>
            </a:r>
            <a:r>
              <a:rPr lang="en-US" altLang="zh-CN"/>
              <a:t>age </a:t>
            </a:r>
            <a:r>
              <a:rPr lang="en-US" altLang="zh-CN" b="1"/>
              <a:t>V</a:t>
            </a:r>
            <a:r>
              <a:rPr lang="en-US" altLang="zh-CN"/>
              <a:t>iew</a:t>
            </a:r>
            <a:r>
              <a:rPr lang="zh-CN" altLang="en-US"/>
              <a:t>，也叫页面访问量或点击量，用户每访问网站的一个页面，记录</a:t>
            </a:r>
            <a:r>
              <a:rPr lang="en-US" altLang="zh-CN"/>
              <a:t>1</a:t>
            </a:r>
            <a:r>
              <a:rPr lang="zh-CN" altLang="en-US"/>
              <a:t>次</a:t>
            </a:r>
            <a:r>
              <a:rPr lang="en-US" altLang="zh-CN"/>
              <a:t>PV</a:t>
            </a:r>
            <a:r>
              <a:rPr lang="zh-CN" altLang="en-US"/>
              <a:t>，用户多次打开页面，则记录多次</a:t>
            </a:r>
            <a:r>
              <a:rPr lang="en-US" altLang="zh-CN"/>
              <a:t>PV</a:t>
            </a:r>
            <a:r>
              <a:rPr lang="zh-CN" altLang="en-US"/>
              <a:t>。往往用来衡量网站的流量。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UV</a:t>
            </a:r>
            <a:r>
              <a:rPr lang="zh-CN" altLang="en-US"/>
              <a:t>统计在服务端做会比较麻烦，因为要判断该用户是否已经统计过了，需要将统计过的用户信息保存。但是如果每个访问的用户都保存到</a:t>
            </a:r>
            <a:r>
              <a:rPr lang="en-US" altLang="zh-CN"/>
              <a:t>Redis</a:t>
            </a:r>
            <a:r>
              <a:rPr lang="zh-CN" altLang="en-US"/>
              <a:t>中，数据量会非常恐怖。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/>
              <a:t>HyperLogLog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en-US" altLang="zh-CN"/>
              <a:t>Hyperloglog(HLL)</a:t>
            </a:r>
            <a:r>
              <a:rPr lang="zh-CN" altLang="en-US"/>
              <a:t>是从</a:t>
            </a:r>
            <a:r>
              <a:rPr lang="en-US" altLang="zh-CN"/>
              <a:t>Loglog</a:t>
            </a:r>
            <a:r>
              <a:rPr lang="zh-CN" altLang="en-US"/>
              <a:t>算法派生的概率算法，用于确定非常大的集合的基数，而不需要存储其所有值。相关算法原理大家可以参考：</a:t>
            </a:r>
            <a:r>
              <a:rPr lang="en-US" altLang="zh-CN">
                <a:hlinkClick r:id="rId1"/>
              </a:rPr>
              <a:t>https://juejin.cn/post/6844903785744056333#heading-0</a:t>
            </a:r>
            <a:endParaRPr lang="en-US" altLang="zh-CN"/>
          </a:p>
          <a:p>
            <a:r>
              <a:rPr lang="en-US" altLang="zh-CN"/>
              <a:t>Redis</a:t>
            </a:r>
            <a:r>
              <a:rPr lang="zh-CN" altLang="en-US"/>
              <a:t>中的</a:t>
            </a:r>
            <a:r>
              <a:rPr lang="en-US" altLang="zh-CN"/>
              <a:t>HLL</a:t>
            </a:r>
            <a:r>
              <a:rPr lang="zh-CN" altLang="en-US"/>
              <a:t>是基于</a:t>
            </a:r>
            <a:r>
              <a:rPr lang="en-US" altLang="zh-CN"/>
              <a:t>string</a:t>
            </a:r>
            <a:r>
              <a:rPr lang="zh-CN" altLang="en-US"/>
              <a:t>结构实现的，单个</a:t>
            </a:r>
            <a:r>
              <a:rPr lang="en-US" altLang="zh-CN"/>
              <a:t>HLL</a:t>
            </a:r>
            <a:r>
              <a:rPr lang="zh-CN" altLang="en-US"/>
              <a:t>的内存永远小于</a:t>
            </a:r>
            <a:r>
              <a:rPr lang="en-US" altLang="zh-CN"/>
              <a:t>16kb</a:t>
            </a:r>
            <a:r>
              <a:rPr lang="zh-CN" altLang="en-US"/>
              <a:t>，内存占用低的令人发指！作为代价，其测量结果是概率性的，有小于</a:t>
            </a:r>
            <a:r>
              <a:rPr lang="en-US" altLang="zh-CN"/>
              <a:t>0.81</a:t>
            </a:r>
            <a:r>
              <a:rPr lang="zh-CN" altLang="en-US"/>
              <a:t>％的误差。不过对于</a:t>
            </a:r>
            <a:r>
              <a:rPr lang="en-US" altLang="zh-CN"/>
              <a:t>UV</a:t>
            </a:r>
            <a:r>
              <a:rPr lang="zh-CN" altLang="en-US"/>
              <a:t>统计来说，这完全可以忽略。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68" y="3381881"/>
            <a:ext cx="8695173" cy="29644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/>
        </p:nvSpPr>
        <p:spPr>
          <a:xfrm>
            <a:off x="4882721" y="21894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49504F"/>
                </a:solidFill>
              </a:rPr>
              <a:t>HyperLogLog</a:t>
            </a:r>
            <a:r>
              <a:rPr lang="zh-CN" altLang="en-US" sz="1800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4882721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实现</a:t>
            </a:r>
            <a:r>
              <a:rPr lang="en-US" altLang="zh-CN">
                <a:solidFill>
                  <a:srgbClr val="AD2A26"/>
                </a:solidFill>
              </a:rPr>
              <a:t>UV</a:t>
            </a:r>
            <a:r>
              <a:rPr lang="zh-CN" altLang="en-US">
                <a:solidFill>
                  <a:srgbClr val="AD2A26"/>
                </a:solidFill>
              </a:rPr>
              <a:t>统计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实现</a:t>
            </a:r>
            <a:r>
              <a:rPr lang="en-US" altLang="zh-CN">
                <a:solidFill>
                  <a:srgbClr val="AD2A26"/>
                </a:solidFill>
              </a:rPr>
              <a:t>UV</a:t>
            </a:r>
            <a:r>
              <a:rPr lang="zh-CN" altLang="en-US">
                <a:solidFill>
                  <a:srgbClr val="AD2A26"/>
                </a:solidFill>
              </a:rPr>
              <a:t>统计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zh-CN" altLang="en-US"/>
              <a:t>我们直接利用单元测试，向</a:t>
            </a:r>
            <a:r>
              <a:rPr lang="en-US" altLang="zh-CN"/>
              <a:t>HyperLogLog</a:t>
            </a:r>
            <a:r>
              <a:rPr lang="zh-CN" altLang="en-US"/>
              <a:t>中添加</a:t>
            </a:r>
            <a:r>
              <a:rPr lang="en-US" altLang="zh-CN"/>
              <a:t>100</a:t>
            </a:r>
            <a:r>
              <a:rPr lang="zh-CN" altLang="en-US"/>
              <a:t>万条数据，看看内存占用和统计效果如何：</a:t>
            </a:r>
            <a:endParaRPr lang="en-US" altLang="zh-CN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51338" y="2149720"/>
            <a:ext cx="9396248" cy="3893374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charset="0"/>
              </a:rPr>
              <a:t>@Test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testHyperLogLog()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准备数组，装用户数据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String[] users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String[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charset="0"/>
              </a:rPr>
              <a:t>1000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];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数组角标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int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index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for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int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i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charset="0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; i &lt;=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charset="0"/>
              </a:rPr>
              <a:t>1000000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; i++) {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赋值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users[index++]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charset="0"/>
              </a:rPr>
              <a:t>"user_"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+ i;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每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charset="0"/>
              </a:rPr>
              <a:t>1000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条发送一次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charset="0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(i %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charset="0"/>
              </a:rPr>
              <a:t>1000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==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    index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charset="0"/>
              </a:rPr>
              <a:t>stringRedisTemplate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.opsForHyperLogLog().add(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charset="0"/>
              </a:rPr>
              <a:t>"hll1"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, users);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统计数量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Long size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charset="0"/>
              </a:rPr>
              <a:t>stringRedisTemplate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.opsForHyperLogLog().size(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charset="0"/>
              </a:rPr>
              <a:t>"hll1"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    System.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charset="0"/>
              </a:rPr>
              <a:t>out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.println(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charset="0"/>
              </a:rPr>
              <a:t>"size = "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+ size);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的作用：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做海量数据的统计工作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的优点：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内存占用极低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性能非常好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的缺点：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有一定的误差</a:t>
            </a:r>
            <a:endParaRPr lang="zh-CN" altLang="en-US" sz="1600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080" b="98532" l="4262" r="90000">
                        <a14:foregroundMark x1="49508" y1="31866" x2="49508" y2="31866"/>
                        <a14:foregroundMark x1="51311" y1="31237" x2="51639" y2="32495"/>
                        <a14:foregroundMark x1="51803" y1="29979" x2="54262" y2="35639"/>
                        <a14:foregroundMark x1="61639" y1="40252" x2="62459" y2="39203"/>
                        <a14:foregroundMark x1="70164" y1="8595" x2="76230" y2="6289"/>
                        <a14:foregroundMark x1="42131" y1="91824" x2="42951" y2="96436"/>
                        <a14:foregroundMark x1="18197" y1="97694" x2="12787" y2="98742"/>
                        <a14:foregroundMark x1="4262" y1="87841" x2="4590" y2="8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16" y="3673576"/>
            <a:ext cx="1469107" cy="1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000">
                <a:solidFill>
                  <a:srgbClr val="AD2A26"/>
                </a:solidFill>
              </a:rPr>
              <a:t>Pipeline</a:t>
            </a:r>
            <a:r>
              <a:rPr lang="zh-CN" altLang="en-US" sz="2000">
                <a:solidFill>
                  <a:srgbClr val="AD2A26"/>
                </a:solidFill>
              </a:rPr>
              <a:t>导入数据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如果要导入大量数据到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Redis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中，可以有多种方式：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Open Sans" panose="020B0606030504020204" pitchFamily="34" charset="0"/>
              </a:rPr>
              <a:t>每次一条，</a:t>
            </a:r>
            <a:r>
              <a:rPr lang="en-US" altLang="zh-CN">
                <a:latin typeface="Open Sans" panose="020B0606030504020204" pitchFamily="34" charset="0"/>
              </a:rPr>
              <a:t>for</a:t>
            </a:r>
            <a:r>
              <a:rPr lang="zh-CN" altLang="en-US">
                <a:latin typeface="Open Sans" panose="020B0606030504020204" pitchFamily="34" charset="0"/>
              </a:rPr>
              <a:t>循环写入</a:t>
            </a:r>
            <a:endParaRPr lang="en-US" altLang="zh-CN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Open Sans" panose="020B0606030504020204" pitchFamily="34" charset="0"/>
              </a:rPr>
              <a:t>每次多条，批量写入</a:t>
            </a:r>
            <a:endParaRPr lang="en-US" altLang="zh-CN">
              <a:latin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4" y="3673576"/>
            <a:ext cx="2264790" cy="226479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932" y="3805517"/>
            <a:ext cx="2264790" cy="226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8333" l="10000" r="90000">
                        <a14:foregroundMark x1="36800" y1="5556" x2="36800" y2="5556"/>
                        <a14:foregroundMark x1="71600" y1="61111" x2="71600" y2="61111"/>
                        <a14:foregroundMark x1="31200" y1="96111" x2="31200" y2="96111"/>
                        <a14:foregroundMark x1="50400" y1="98333" x2="50400" y2="98333"/>
                        <a14:foregroundMark x1="42000" y1="98333" x2="42000" y2="9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86" y="4822369"/>
            <a:ext cx="2074768" cy="14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54648 0.0041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18" y="20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52266 0.0041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3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54219 0.0074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09" y="37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52031 0.00416 " pathEditMode="relative" rAng="0" ptsTypes="AA">
                                      <p:cBhvr>
                                        <p:cTn id="38" dur="19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1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 txBox="1">
            <a:spLocks noGrp="1"/>
          </p:cNvSpPr>
          <p:nvPr>
            <p:ph type="title"/>
          </p:nvPr>
        </p:nvSpPr>
        <p:spPr>
          <a:xfrm>
            <a:off x="711200" y="1061085"/>
            <a:ext cx="1069816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实现共享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登录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602457" y="1478365"/>
            <a:ext cx="3585411" cy="5030719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短信验证码登录、注册</a:t>
            </a:r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108655" y="1478365"/>
            <a:ext cx="2646758" cy="503071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发送短信验证码</a:t>
            </a:r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46642" y="181287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892236" y="238068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手机号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箭头连接符 13"/>
          <p:cNvCxnSpPr>
            <a:stCxn id="12" idx="4"/>
            <a:endCxn id="13" idx="0"/>
          </p:cNvCxnSpPr>
          <p:nvPr/>
        </p:nvCxnSpPr>
        <p:spPr>
          <a:xfrm>
            <a:off x="2252344" y="2047076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3" idx="2"/>
            <a:endCxn id="17" idx="0"/>
          </p:cNvCxnSpPr>
          <p:nvPr/>
        </p:nvCxnSpPr>
        <p:spPr>
          <a:xfrm>
            <a:off x="2257158" y="2780795"/>
            <a:ext cx="1" cy="35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/>
        </p:nvSpPr>
        <p:spPr>
          <a:xfrm>
            <a:off x="1892235" y="39684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生成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1682514" y="3130901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手机号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连接符: 肘形 17"/>
          <p:cNvCxnSpPr>
            <a:stCxn id="17" idx="3"/>
            <a:endCxn id="13" idx="3"/>
          </p:cNvCxnSpPr>
          <p:nvPr/>
        </p:nvCxnSpPr>
        <p:spPr>
          <a:xfrm flipH="1" flipV="1">
            <a:off x="2622079" y="2580740"/>
            <a:ext cx="209725" cy="773342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987002" y="2900144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不符合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箭头连接符 19"/>
          <p:cNvCxnSpPr>
            <a:stCxn id="17" idx="2"/>
            <a:endCxn id="16" idx="0"/>
          </p:cNvCxnSpPr>
          <p:nvPr/>
        </p:nvCxnSpPr>
        <p:spPr>
          <a:xfrm flipH="1">
            <a:off x="2257157" y="3577263"/>
            <a:ext cx="2" cy="39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257156" y="3633543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符合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1831755" y="4718112"/>
            <a:ext cx="84899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保存验证码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到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4" name="直接箭头连接符 23"/>
          <p:cNvCxnSpPr>
            <a:stCxn id="16" idx="2"/>
            <a:endCxn id="22" idx="0"/>
          </p:cNvCxnSpPr>
          <p:nvPr/>
        </p:nvCxnSpPr>
        <p:spPr>
          <a:xfrm flipH="1">
            <a:off x="2256252" y="4368512"/>
            <a:ext cx="905" cy="34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>
            <a:off x="1892234" y="54635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发送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箭头连接符 25"/>
          <p:cNvCxnSpPr>
            <a:stCxn id="22" idx="2"/>
            <a:endCxn id="25" idx="0"/>
          </p:cNvCxnSpPr>
          <p:nvPr/>
        </p:nvCxnSpPr>
        <p:spPr>
          <a:xfrm>
            <a:off x="2256252" y="5118222"/>
            <a:ext cx="904" cy="34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2046641" y="614555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箭头连接符 27"/>
          <p:cNvCxnSpPr>
            <a:stCxn id="25" idx="2"/>
            <a:endCxn id="27" idx="0"/>
          </p:cNvCxnSpPr>
          <p:nvPr/>
        </p:nvCxnSpPr>
        <p:spPr>
          <a:xfrm flipH="1">
            <a:off x="2252343" y="5863612"/>
            <a:ext cx="4813" cy="2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8192413" y="1798339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8038007" y="236615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提交手机号和验证码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箭头连接符 30"/>
          <p:cNvCxnSpPr>
            <a:stCxn id="29" idx="4"/>
            <a:endCxn id="30" idx="0"/>
          </p:cNvCxnSpPr>
          <p:nvPr/>
        </p:nvCxnSpPr>
        <p:spPr>
          <a:xfrm>
            <a:off x="8398115" y="2032543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30" idx="2"/>
            <a:endCxn id="33" idx="0"/>
          </p:cNvCxnSpPr>
          <p:nvPr/>
        </p:nvCxnSpPr>
        <p:spPr>
          <a:xfrm>
            <a:off x="8402929" y="2766262"/>
            <a:ext cx="1" cy="3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7828285" y="3080274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4" name="连接符: 肘形 33"/>
          <p:cNvCxnSpPr>
            <a:stCxn id="33" idx="3"/>
            <a:endCxn id="30" idx="3"/>
          </p:cNvCxnSpPr>
          <p:nvPr/>
        </p:nvCxnSpPr>
        <p:spPr>
          <a:xfrm flipH="1" flipV="1">
            <a:off x="8767850" y="2566207"/>
            <a:ext cx="209725" cy="737248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132773" y="288561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6" name="直接箭头连接符 35"/>
          <p:cNvCxnSpPr>
            <a:stCxn id="33" idx="2"/>
            <a:endCxn id="44" idx="0"/>
          </p:cNvCxnSpPr>
          <p:nvPr/>
        </p:nvCxnSpPr>
        <p:spPr>
          <a:xfrm flipH="1">
            <a:off x="8398113" y="3526636"/>
            <a:ext cx="4817" cy="34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398112" y="3584821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8" name="直接箭头连接符 37"/>
          <p:cNvCxnSpPr>
            <a:stCxn id="44" idx="2"/>
            <a:endCxn id="43" idx="0"/>
          </p:cNvCxnSpPr>
          <p:nvPr/>
        </p:nvCxnSpPr>
        <p:spPr>
          <a:xfrm>
            <a:off x="8398113" y="4273368"/>
            <a:ext cx="4817" cy="32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/>
          <p:cNvSpPr/>
          <p:nvPr/>
        </p:nvSpPr>
        <p:spPr>
          <a:xfrm>
            <a:off x="7983857" y="5424908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保存用户到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0" name="直接箭头连接符 39"/>
          <p:cNvCxnSpPr>
            <a:stCxn id="43" idx="2"/>
            <a:endCxn id="39" idx="0"/>
          </p:cNvCxnSpPr>
          <p:nvPr/>
        </p:nvCxnSpPr>
        <p:spPr>
          <a:xfrm flipH="1">
            <a:off x="8398112" y="5047295"/>
            <a:ext cx="4818" cy="37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8192412" y="605883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2" name="直接箭头连接符 41"/>
          <p:cNvCxnSpPr>
            <a:stCxn id="39" idx="2"/>
            <a:endCxn id="41" idx="0"/>
          </p:cNvCxnSpPr>
          <p:nvPr/>
        </p:nvCxnSpPr>
        <p:spPr>
          <a:xfrm>
            <a:off x="8398112" y="5825018"/>
            <a:ext cx="2" cy="23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菱形 42"/>
          <p:cNvSpPr/>
          <p:nvPr/>
        </p:nvSpPr>
        <p:spPr>
          <a:xfrm>
            <a:off x="7828285" y="4600933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是否存在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8033191" y="3873258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根据手机号查询用户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446481" y="511867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10131458" y="408982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创建新用户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10138202" y="486563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保存用户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8" name="连接符: 肘形 47"/>
          <p:cNvCxnSpPr>
            <a:stCxn id="43" idx="3"/>
            <a:endCxn id="46" idx="1"/>
          </p:cNvCxnSpPr>
          <p:nvPr/>
        </p:nvCxnSpPr>
        <p:spPr>
          <a:xfrm flipV="1">
            <a:off x="8977575" y="4289883"/>
            <a:ext cx="1153883" cy="534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6" idx="2"/>
            <a:endCxn id="47" idx="0"/>
          </p:cNvCxnSpPr>
          <p:nvPr/>
        </p:nvCxnSpPr>
        <p:spPr>
          <a:xfrm>
            <a:off x="10496380" y="4489938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/>
          <p:cNvCxnSpPr>
            <a:stCxn id="47" idx="2"/>
            <a:endCxn id="39" idx="3"/>
          </p:cNvCxnSpPr>
          <p:nvPr/>
        </p:nvCxnSpPr>
        <p:spPr>
          <a:xfrm rot="5400000">
            <a:off x="9478136" y="4599974"/>
            <a:ext cx="359221" cy="1690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9061716" y="4650947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76421" y="4867421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session</a:t>
            </a:r>
            <a:endParaRPr lang="en-US" altLang="zh-CN" sz="1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08563" y="4856612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4431627" y="3130901"/>
            <a:ext cx="2514439" cy="1044057"/>
            <a:chOff x="5197641" y="1056058"/>
            <a:chExt cx="782054" cy="615425"/>
          </a:xfrm>
        </p:grpSpPr>
        <p:sp>
          <p:nvSpPr>
            <p:cNvPr id="57" name="矩形: 圆角 56"/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8" name="矩形: 圆角 57"/>
            <p:cNvSpPr/>
            <p:nvPr/>
          </p:nvSpPr>
          <p:spPr>
            <a:xfrm>
              <a:off x="5197641" y="1056058"/>
              <a:ext cx="782053" cy="175716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>
                  <a:latin typeface="黑体" panose="02010609060101010101" pitchFamily="49" charset="-122"/>
                  <a:ea typeface="黑体" panose="02010609060101010101" pitchFamily="49" charset="-122"/>
                </a:rPr>
                <a:t>key               value</a:t>
              </a:r>
              <a:endParaRPr lang="en-US" altLang="zh-CN" sz="11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59" name="直接连接符 58"/>
          <p:cNvCxnSpPr/>
          <p:nvPr/>
        </p:nvCxnSpPr>
        <p:spPr>
          <a:xfrm flipH="1">
            <a:off x="6029902" y="3130901"/>
            <a:ext cx="1" cy="1044057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261085" y="2885611"/>
            <a:ext cx="655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3" name="直接箭头连接符 62"/>
          <p:cNvCxnSpPr>
            <a:endCxn id="64" idx="1"/>
          </p:cNvCxnSpPr>
          <p:nvPr/>
        </p:nvCxnSpPr>
        <p:spPr>
          <a:xfrm flipV="1">
            <a:off x="2712890" y="3597930"/>
            <a:ext cx="1776428" cy="1267702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4489318" y="3470972"/>
            <a:ext cx="214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phone:13838411438   9527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757799" y="4021652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存储验证码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 flipH="1">
            <a:off x="6629400" y="3303455"/>
            <a:ext cx="1177414" cy="22079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6936314" y="2936126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读取验证码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985328" y="5564868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session</a:t>
            </a:r>
            <a:endParaRPr lang="en-US" altLang="zh-CN" sz="110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017470" y="5554059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10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 flipH="1" flipV="1">
            <a:off x="5139703" y="4062748"/>
            <a:ext cx="2840086" cy="156221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6197508" y="5203649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以随机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token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存储用户数据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4468792" y="3766860"/>
            <a:ext cx="25706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token:fadfjklfweo  {name:lisi}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幻灯片缩放定位 2">
            <a:hlinkClick r:id="rId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363" y="6131754"/>
            <a:ext cx="620064" cy="348786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750" tmFilter="0,0; .5, 0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54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750" tmFilter="0,0; .5, 0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 tmFilter="0,0; .5, 1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61" grpId="0"/>
      <p:bldP spid="64" grpId="0"/>
      <p:bldP spid="69" grpId="0"/>
      <p:bldP spid="77" grpId="0"/>
      <p:bldP spid="79" grpId="0"/>
      <p:bldP spid="80" grpId="0"/>
      <p:bldP spid="102" grpId="0"/>
      <p:bldP spid="1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 txBox="1">
            <a:spLocks noGrp="1"/>
          </p:cNvSpPr>
          <p:nvPr>
            <p:ph type="title"/>
          </p:nvPr>
        </p:nvSpPr>
        <p:spPr>
          <a:xfrm>
            <a:off x="711200" y="1061085"/>
            <a:ext cx="1069816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实现共享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登录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5" name="矩形: 圆角 64"/>
          <p:cNvSpPr/>
          <p:nvPr/>
        </p:nvSpPr>
        <p:spPr>
          <a:xfrm>
            <a:off x="824248" y="1496204"/>
            <a:ext cx="2980326" cy="501287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校验登录状态</a:t>
            </a:r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762235" y="183071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矩形: 圆角 66"/>
          <p:cNvSpPr/>
          <p:nvPr/>
        </p:nvSpPr>
        <p:spPr>
          <a:xfrm>
            <a:off x="1607829" y="2314300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请求并携带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8" name="直接箭头连接符 67"/>
          <p:cNvCxnSpPr>
            <a:stCxn id="66" idx="4"/>
            <a:endCxn id="67" idx="0"/>
          </p:cNvCxnSpPr>
          <p:nvPr/>
        </p:nvCxnSpPr>
        <p:spPr>
          <a:xfrm>
            <a:off x="1967937" y="2064915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: 圆角 69"/>
          <p:cNvSpPr/>
          <p:nvPr/>
        </p:nvSpPr>
        <p:spPr>
          <a:xfrm>
            <a:off x="1466956" y="4577549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ThreadLocal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2" name="菱形 71"/>
          <p:cNvSpPr/>
          <p:nvPr/>
        </p:nvSpPr>
        <p:spPr>
          <a:xfrm>
            <a:off x="1298298" y="3708519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判断用户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是否存在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3" name="连接符: 肘形 72"/>
          <p:cNvCxnSpPr>
            <a:stCxn id="72" idx="3"/>
            <a:endCxn id="87" idx="0"/>
          </p:cNvCxnSpPr>
          <p:nvPr/>
        </p:nvCxnSpPr>
        <p:spPr>
          <a:xfrm>
            <a:off x="2656311" y="3948113"/>
            <a:ext cx="378425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2668677" y="43826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5" name="直接箭头连接符 74"/>
          <p:cNvCxnSpPr>
            <a:stCxn id="72" idx="2"/>
            <a:endCxn id="70" idx="0"/>
          </p:cNvCxnSpPr>
          <p:nvPr/>
        </p:nvCxnSpPr>
        <p:spPr>
          <a:xfrm flipH="1">
            <a:off x="1971845" y="4187707"/>
            <a:ext cx="5460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934857" y="4218474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矩形: 圆角 77"/>
          <p:cNvSpPr/>
          <p:nvPr/>
        </p:nvSpPr>
        <p:spPr>
          <a:xfrm>
            <a:off x="1647864" y="5313465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放行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1" name="直接箭头连接符 80"/>
          <p:cNvCxnSpPr>
            <a:stCxn id="70" idx="2"/>
            <a:endCxn id="78" idx="0"/>
          </p:cNvCxnSpPr>
          <p:nvPr/>
        </p:nvCxnSpPr>
        <p:spPr>
          <a:xfrm>
            <a:off x="1971845" y="4977659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1762234" y="5994951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3" name="直接箭头连接符 82"/>
          <p:cNvCxnSpPr>
            <a:endCxn id="82" idx="0"/>
          </p:cNvCxnSpPr>
          <p:nvPr/>
        </p:nvCxnSpPr>
        <p:spPr>
          <a:xfrm flipH="1">
            <a:off x="1967936" y="5761137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: 圆角 83"/>
          <p:cNvSpPr/>
          <p:nvPr/>
        </p:nvSpPr>
        <p:spPr>
          <a:xfrm>
            <a:off x="1570490" y="2988572"/>
            <a:ext cx="811762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从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获取用户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85" name="直接箭头连接符 84"/>
          <p:cNvCxnSpPr>
            <a:stCxn id="67" idx="2"/>
            <a:endCxn id="84" idx="0"/>
          </p:cNvCxnSpPr>
          <p:nvPr/>
        </p:nvCxnSpPr>
        <p:spPr>
          <a:xfrm>
            <a:off x="1972751" y="2714410"/>
            <a:ext cx="3620" cy="27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84" idx="2"/>
            <a:endCxn id="72" idx="0"/>
          </p:cNvCxnSpPr>
          <p:nvPr/>
        </p:nvCxnSpPr>
        <p:spPr>
          <a:xfrm>
            <a:off x="1976371" y="3388682"/>
            <a:ext cx="934" cy="31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矩形: 圆角 86"/>
          <p:cNvSpPr/>
          <p:nvPr/>
        </p:nvSpPr>
        <p:spPr>
          <a:xfrm>
            <a:off x="2709198" y="5313465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拦截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8" name="连接符: 肘形 87"/>
          <p:cNvCxnSpPr>
            <a:stCxn id="87" idx="2"/>
            <a:endCxn id="82" idx="6"/>
          </p:cNvCxnSpPr>
          <p:nvPr/>
        </p:nvCxnSpPr>
        <p:spPr>
          <a:xfrm rot="5400000">
            <a:off x="2401671" y="5485542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1572760" y="2473269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cookie</a:t>
            </a:r>
            <a:endParaRPr lang="en-US" altLang="zh-CN" sz="110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604902" y="2462460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Token </a:t>
            </a:r>
            <a:endParaRPr lang="en-US" altLang="zh-CN" sz="110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箭头连接符 2"/>
          <p:cNvCxnSpPr>
            <a:stCxn id="84" idx="3"/>
          </p:cNvCxnSpPr>
          <p:nvPr/>
        </p:nvCxnSpPr>
        <p:spPr>
          <a:xfrm>
            <a:off x="2382252" y="3188627"/>
            <a:ext cx="2086540" cy="705191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2632660" y="2902546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以随机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token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获取用户数据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708194" y="2951840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session</a:t>
            </a:r>
            <a:endParaRPr lang="en-US" altLang="zh-CN" sz="110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763393" y="2954366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10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4" name="矩形: 圆角 153"/>
          <p:cNvSpPr/>
          <p:nvPr/>
        </p:nvSpPr>
        <p:spPr>
          <a:xfrm>
            <a:off x="7602457" y="1478365"/>
            <a:ext cx="3585411" cy="5030719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短信验证码登录、注册</a:t>
            </a:r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8192413" y="1798339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6" name="矩形: 圆角 155"/>
          <p:cNvSpPr/>
          <p:nvPr/>
        </p:nvSpPr>
        <p:spPr>
          <a:xfrm>
            <a:off x="8038007" y="236615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提交手机号和验证码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7" name="直接箭头连接符 156"/>
          <p:cNvCxnSpPr>
            <a:stCxn id="155" idx="4"/>
            <a:endCxn id="156" idx="0"/>
          </p:cNvCxnSpPr>
          <p:nvPr/>
        </p:nvCxnSpPr>
        <p:spPr>
          <a:xfrm>
            <a:off x="8398115" y="2032543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56" idx="2"/>
            <a:endCxn id="159" idx="0"/>
          </p:cNvCxnSpPr>
          <p:nvPr/>
        </p:nvCxnSpPr>
        <p:spPr>
          <a:xfrm>
            <a:off x="8402929" y="2766262"/>
            <a:ext cx="1" cy="3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菱形 158"/>
          <p:cNvSpPr/>
          <p:nvPr/>
        </p:nvSpPr>
        <p:spPr>
          <a:xfrm>
            <a:off x="7828285" y="3080274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校验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0" name="连接符: 肘形 159"/>
          <p:cNvCxnSpPr>
            <a:stCxn id="159" idx="3"/>
            <a:endCxn id="156" idx="3"/>
          </p:cNvCxnSpPr>
          <p:nvPr/>
        </p:nvCxnSpPr>
        <p:spPr>
          <a:xfrm flipH="1" flipV="1">
            <a:off x="8767850" y="2566207"/>
            <a:ext cx="209725" cy="737248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文本框 160"/>
          <p:cNvSpPr txBox="1"/>
          <p:nvPr/>
        </p:nvSpPr>
        <p:spPr>
          <a:xfrm>
            <a:off x="9132773" y="288561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2" name="直接箭头连接符 161"/>
          <p:cNvCxnSpPr>
            <a:stCxn id="159" idx="2"/>
            <a:endCxn id="170" idx="0"/>
          </p:cNvCxnSpPr>
          <p:nvPr/>
        </p:nvCxnSpPr>
        <p:spPr>
          <a:xfrm flipH="1">
            <a:off x="8398113" y="3526636"/>
            <a:ext cx="4817" cy="34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/>
          <p:cNvSpPr txBox="1"/>
          <p:nvPr/>
        </p:nvSpPr>
        <p:spPr>
          <a:xfrm>
            <a:off x="8398112" y="3584821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4" name="直接箭头连接符 163"/>
          <p:cNvCxnSpPr>
            <a:stCxn id="170" idx="2"/>
            <a:endCxn id="169" idx="0"/>
          </p:cNvCxnSpPr>
          <p:nvPr/>
        </p:nvCxnSpPr>
        <p:spPr>
          <a:xfrm>
            <a:off x="8398113" y="4273368"/>
            <a:ext cx="4817" cy="32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/>
          <p:cNvSpPr/>
          <p:nvPr/>
        </p:nvSpPr>
        <p:spPr>
          <a:xfrm>
            <a:off x="7983857" y="5424908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保存用户到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6" name="直接箭头连接符 165"/>
          <p:cNvCxnSpPr>
            <a:stCxn id="169" idx="2"/>
            <a:endCxn id="165" idx="0"/>
          </p:cNvCxnSpPr>
          <p:nvPr/>
        </p:nvCxnSpPr>
        <p:spPr>
          <a:xfrm flipH="1">
            <a:off x="8398112" y="5047295"/>
            <a:ext cx="4818" cy="37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椭圆 166"/>
          <p:cNvSpPr/>
          <p:nvPr/>
        </p:nvSpPr>
        <p:spPr>
          <a:xfrm>
            <a:off x="8192412" y="605883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8" name="直接箭头连接符 167"/>
          <p:cNvCxnSpPr>
            <a:stCxn id="165" idx="2"/>
            <a:endCxn id="167" idx="0"/>
          </p:cNvCxnSpPr>
          <p:nvPr/>
        </p:nvCxnSpPr>
        <p:spPr>
          <a:xfrm>
            <a:off x="8398112" y="5825018"/>
            <a:ext cx="2" cy="23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菱形 168"/>
          <p:cNvSpPr/>
          <p:nvPr/>
        </p:nvSpPr>
        <p:spPr>
          <a:xfrm>
            <a:off x="7828285" y="4600933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是否存在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0" name="矩形: 圆角 169"/>
          <p:cNvSpPr/>
          <p:nvPr/>
        </p:nvSpPr>
        <p:spPr>
          <a:xfrm>
            <a:off x="8033191" y="3873258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根据手机号查询用户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8446481" y="511867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2" name="矩形: 圆角 171"/>
          <p:cNvSpPr/>
          <p:nvPr/>
        </p:nvSpPr>
        <p:spPr>
          <a:xfrm>
            <a:off x="10131458" y="408982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创建新用户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3" name="矩形: 圆角 172"/>
          <p:cNvSpPr/>
          <p:nvPr/>
        </p:nvSpPr>
        <p:spPr>
          <a:xfrm>
            <a:off x="10138202" y="486563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保存用户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4" name="连接符: 肘形 173"/>
          <p:cNvCxnSpPr>
            <a:stCxn id="169" idx="3"/>
            <a:endCxn id="172" idx="1"/>
          </p:cNvCxnSpPr>
          <p:nvPr/>
        </p:nvCxnSpPr>
        <p:spPr>
          <a:xfrm flipV="1">
            <a:off x="8977575" y="4289883"/>
            <a:ext cx="1153883" cy="534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>
            <a:stCxn id="172" idx="2"/>
            <a:endCxn id="173" idx="0"/>
          </p:cNvCxnSpPr>
          <p:nvPr/>
        </p:nvCxnSpPr>
        <p:spPr>
          <a:xfrm>
            <a:off x="10496380" y="4489938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连接符: 肘形 175"/>
          <p:cNvCxnSpPr>
            <a:stCxn id="173" idx="2"/>
            <a:endCxn id="165" idx="3"/>
          </p:cNvCxnSpPr>
          <p:nvPr/>
        </p:nvCxnSpPr>
        <p:spPr>
          <a:xfrm rot="5400000">
            <a:off x="9478136" y="4599974"/>
            <a:ext cx="359221" cy="1690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文本框 176"/>
          <p:cNvSpPr txBox="1"/>
          <p:nvPr/>
        </p:nvSpPr>
        <p:spPr>
          <a:xfrm>
            <a:off x="9061716" y="4650947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8" name="椭圆 177"/>
          <p:cNvSpPr/>
          <p:nvPr/>
        </p:nvSpPr>
        <p:spPr>
          <a:xfrm>
            <a:off x="10290677" y="6066591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4431627" y="3130901"/>
            <a:ext cx="2514439" cy="1044057"/>
            <a:chOff x="5197641" y="1056058"/>
            <a:chExt cx="782054" cy="615425"/>
          </a:xfrm>
        </p:grpSpPr>
        <p:sp>
          <p:nvSpPr>
            <p:cNvPr id="180" name="矩形: 圆角 179"/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1" name="矩形: 圆角 180"/>
            <p:cNvSpPr/>
            <p:nvPr/>
          </p:nvSpPr>
          <p:spPr>
            <a:xfrm>
              <a:off x="5197641" y="1056058"/>
              <a:ext cx="782053" cy="175716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>
                  <a:latin typeface="黑体" panose="02010609060101010101" pitchFamily="49" charset="-122"/>
                  <a:ea typeface="黑体" panose="02010609060101010101" pitchFamily="49" charset="-122"/>
                </a:rPr>
                <a:t>key               value</a:t>
              </a:r>
              <a:endParaRPr lang="en-US" altLang="zh-CN" sz="11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182" name="直接连接符 181"/>
          <p:cNvCxnSpPr/>
          <p:nvPr/>
        </p:nvCxnSpPr>
        <p:spPr>
          <a:xfrm flipH="1">
            <a:off x="6029902" y="3130901"/>
            <a:ext cx="1" cy="1044057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文本框 182"/>
          <p:cNvSpPr txBox="1"/>
          <p:nvPr/>
        </p:nvSpPr>
        <p:spPr>
          <a:xfrm>
            <a:off x="5261085" y="2885611"/>
            <a:ext cx="655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4489318" y="3470972"/>
            <a:ext cx="214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phone:13838411438   9527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5" name="直接箭头连接符 184"/>
          <p:cNvCxnSpPr/>
          <p:nvPr/>
        </p:nvCxnSpPr>
        <p:spPr>
          <a:xfrm flipH="1">
            <a:off x="6629400" y="3303455"/>
            <a:ext cx="1177414" cy="22079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6" name="文本框 185"/>
          <p:cNvSpPr txBox="1"/>
          <p:nvPr/>
        </p:nvSpPr>
        <p:spPr>
          <a:xfrm>
            <a:off x="6936314" y="2936126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读取验证码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8017470" y="5554059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10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9" name="直接箭头连接符 188"/>
          <p:cNvCxnSpPr/>
          <p:nvPr/>
        </p:nvCxnSpPr>
        <p:spPr>
          <a:xfrm flipH="1" flipV="1">
            <a:off x="5139703" y="4062748"/>
            <a:ext cx="2840086" cy="156221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0" name="文本框 189"/>
          <p:cNvSpPr txBox="1"/>
          <p:nvPr/>
        </p:nvSpPr>
        <p:spPr>
          <a:xfrm>
            <a:off x="6197508" y="5203649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以随机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token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存储用户数据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4468792" y="3766860"/>
            <a:ext cx="25706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token:fadfjklfweo  {name:lisi}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2" name="矩形: 圆角 191"/>
          <p:cNvSpPr/>
          <p:nvPr/>
        </p:nvSpPr>
        <p:spPr>
          <a:xfrm>
            <a:off x="8944204" y="598243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token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给客户端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93" name="连接符: 肘形 192"/>
          <p:cNvCxnSpPr>
            <a:stCxn id="165" idx="2"/>
            <a:endCxn id="192" idx="1"/>
          </p:cNvCxnSpPr>
          <p:nvPr/>
        </p:nvCxnSpPr>
        <p:spPr>
          <a:xfrm rot="16200000" flipH="1">
            <a:off x="8492422" y="5730708"/>
            <a:ext cx="357472" cy="5460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193"/>
          <p:cNvCxnSpPr>
            <a:stCxn id="192" idx="3"/>
            <a:endCxn id="178" idx="2"/>
          </p:cNvCxnSpPr>
          <p:nvPr/>
        </p:nvCxnSpPr>
        <p:spPr>
          <a:xfrm>
            <a:off x="9674047" y="6182490"/>
            <a:ext cx="616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6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750" tmFilter="0,0; .5, 0; 1, 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 tmFilter="0,0; .5, 1; 1, 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2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750" tmFilter="0,0; .5, 0; 1, 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5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70" grpId="0" animBg="1"/>
      <p:bldP spid="72" grpId="0" animBg="1"/>
      <p:bldP spid="74" grpId="0"/>
      <p:bldP spid="76" grpId="0"/>
      <p:bldP spid="78" grpId="0" animBg="1"/>
      <p:bldP spid="82" grpId="0" animBg="1"/>
      <p:bldP spid="84" grpId="0" animBg="1"/>
      <p:bldP spid="87" grpId="0" animBg="1"/>
      <p:bldP spid="92" grpId="0"/>
      <p:bldP spid="92" grpId="1"/>
      <p:bldP spid="93" grpId="0"/>
      <p:bldP spid="96" grpId="0"/>
      <p:bldP spid="100" grpId="0"/>
      <p:bldP spid="100" grpId="1"/>
      <p:bldP spid="103" grpId="0"/>
      <p:bldP spid="167" grpId="0" animBg="1"/>
      <p:bldP spid="178" grpId="0" animBg="1"/>
      <p:bldP spid="19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 txBox="1">
            <a:spLocks noGrp="1"/>
          </p:cNvSpPr>
          <p:nvPr>
            <p:ph type="title"/>
          </p:nvPr>
        </p:nvSpPr>
        <p:spPr>
          <a:xfrm>
            <a:off x="711200" y="1061085"/>
            <a:ext cx="1069816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实现共享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session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登录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9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保存登录的用户信息，可以使用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String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结构，以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JSON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字符串来保存，比较直观：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Hash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结构可以将对象中的每个字段独立存储，可以针对单个字段做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CRUD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，并且内存占用更少：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71" name="表格 4"/>
          <p:cNvGraphicFramePr>
            <a:graphicFrameLocks noGrp="1"/>
          </p:cNvGraphicFramePr>
          <p:nvPr/>
        </p:nvGraphicFramePr>
        <p:xfrm>
          <a:off x="1217230" y="2074841"/>
          <a:ext cx="5881657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124478"/>
                <a:gridCol w="3757179"/>
              </a:tblGrid>
              <a:tr h="2890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KEY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2957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heima:user:1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{name:"Jack", age:21}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2957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heima:user:2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{name:"Rose", age:18}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7" name="表格 76"/>
          <p:cNvGraphicFramePr>
            <a:graphicFrameLocks noGrp="1"/>
          </p:cNvGraphicFramePr>
          <p:nvPr/>
        </p:nvGraphicFramePr>
        <p:xfrm>
          <a:off x="1217229" y="3985703"/>
          <a:ext cx="5881658" cy="249618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124478"/>
                <a:gridCol w="1878590"/>
                <a:gridCol w="1878590"/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KEY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cPr/>
                </a:tc>
              </a:tr>
              <a:tr h="416031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field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heima:user:1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name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Jack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416031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age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21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heima:user:2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name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Rose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416031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age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</a:t>
            </a:r>
            <a:r>
              <a:rPr lang="zh-CN" altLang="en-US"/>
              <a:t>代替</a:t>
            </a:r>
            <a:r>
              <a:rPr lang="en-US" altLang="zh-CN"/>
              <a:t>session</a:t>
            </a:r>
            <a:r>
              <a:rPr lang="zh-CN" altLang="en-US"/>
              <a:t>需要考虑的问题：</a:t>
            </a:r>
            <a:endParaRPr lang="en-US" altLang="zh-CN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选择合适的数据结构</a:t>
            </a:r>
            <a:endParaRPr lang="en-US" altLang="zh-CN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</a:t>
            </a:r>
            <a:r>
              <a:rPr lang="en-US" altLang="zh-CN"/>
              <a:t>key</a:t>
            </a:r>
            <a:endParaRPr lang="en-US" altLang="zh-CN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选择合适的存储粒度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登录拦截器的优化</a:t>
            </a:r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4740676" y="1519422"/>
            <a:ext cx="5777787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  <a:endParaRPr lang="zh-CN" altLang="en-US">
              <a:solidFill>
                <a:srgbClr val="49504F"/>
              </a:solidFill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8265493" y="256247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/>
          <p:cNvSpPr/>
          <p:nvPr/>
        </p:nvSpPr>
        <p:spPr>
          <a:xfrm>
            <a:off x="8265493" y="392269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/>
          <p:cNvSpPr/>
          <p:nvPr/>
        </p:nvSpPr>
        <p:spPr>
          <a:xfrm>
            <a:off x="8265493" y="5282905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784" y="3925478"/>
            <a:ext cx="359695" cy="609653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5" idx="3"/>
            <a:endCxn id="36" idx="1"/>
          </p:cNvCxnSpPr>
          <p:nvPr/>
        </p:nvCxnSpPr>
        <p:spPr>
          <a:xfrm flipV="1">
            <a:off x="2266479" y="4227533"/>
            <a:ext cx="3166913" cy="277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/>
          <p:cNvSpPr/>
          <p:nvPr/>
        </p:nvSpPr>
        <p:spPr>
          <a:xfrm>
            <a:off x="5433392" y="2562476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  <a:endParaRPr lang="zh-CN" altLang="en-US" sz="1200"/>
          </a:p>
        </p:txBody>
      </p:sp>
      <p:cxnSp>
        <p:nvCxnSpPr>
          <p:cNvPr id="42" name="直接箭头连接符 41"/>
          <p:cNvCxnSpPr>
            <a:stCxn id="36" idx="3"/>
            <a:endCxn id="4" idx="1"/>
          </p:cNvCxnSpPr>
          <p:nvPr/>
        </p:nvCxnSpPr>
        <p:spPr>
          <a:xfrm flipV="1">
            <a:off x="7007087" y="2867320"/>
            <a:ext cx="1258406" cy="136021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6" idx="3"/>
            <a:endCxn id="25" idx="1"/>
          </p:cNvCxnSpPr>
          <p:nvPr/>
        </p:nvCxnSpPr>
        <p:spPr>
          <a:xfrm>
            <a:off x="7007087" y="4227533"/>
            <a:ext cx="1258406" cy="136021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6" idx="3"/>
            <a:endCxn id="24" idx="1"/>
          </p:cNvCxnSpPr>
          <p:nvPr/>
        </p:nvCxnSpPr>
        <p:spPr>
          <a:xfrm>
            <a:off x="7007087" y="4227533"/>
            <a:ext cx="1258406" cy="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615387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需要登录的路径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413515" y="4480126"/>
            <a:ext cx="1884242" cy="412727"/>
          </a:xfrm>
        </p:spPr>
        <p:txBody>
          <a:bodyPr/>
          <a:lstStyle/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</a:rPr>
              <a:t>获取</a:t>
            </a:r>
            <a:r>
              <a:rPr lang="en-US" altLang="zh-CN" sz="1100">
                <a:solidFill>
                  <a:schemeClr val="bg1"/>
                </a:solidFill>
              </a:rPr>
              <a:t>token</a:t>
            </a:r>
            <a:endParaRPr lang="en-US" altLang="zh-CN" sz="1100">
              <a:solidFill>
                <a:schemeClr val="bg1"/>
              </a:solidFill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查询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Redis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的用户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3" name="文本占位符 2"/>
          <p:cNvSpPr txBox="1"/>
          <p:nvPr/>
        </p:nvSpPr>
        <p:spPr>
          <a:xfrm>
            <a:off x="5433391" y="4838326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不存在，则拦截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</a:rPr>
              <a:t>存在，则继续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64" name="文本占位符 2"/>
          <p:cNvSpPr txBox="1"/>
          <p:nvPr/>
        </p:nvSpPr>
        <p:spPr>
          <a:xfrm>
            <a:off x="5419997" y="5193826"/>
            <a:ext cx="1877760" cy="59404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</a:rPr>
              <a:t>保存到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  <a:endParaRPr lang="en-US" altLang="zh-CN" sz="1100">
              <a:solidFill>
                <a:schemeClr val="bg1"/>
              </a:solidFill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刷新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token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有效期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放行</a:t>
            </a:r>
            <a:endParaRPr lang="zh-CN" altLang="en-US" sz="110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登录拦截器的优化</a:t>
            </a:r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2782957" y="1519422"/>
            <a:ext cx="8401420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  <a:endParaRPr lang="zh-CN" altLang="en-US">
              <a:solidFill>
                <a:srgbClr val="49504F"/>
              </a:solidFill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8931406" y="256247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/>
          <p:cNvSpPr/>
          <p:nvPr/>
        </p:nvSpPr>
        <p:spPr>
          <a:xfrm>
            <a:off x="8931406" y="392269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/>
          <p:cNvSpPr/>
          <p:nvPr/>
        </p:nvSpPr>
        <p:spPr>
          <a:xfrm>
            <a:off x="8931406" y="5282905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637" y="3935417"/>
            <a:ext cx="359695" cy="609653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5" idx="3"/>
            <a:endCxn id="36" idx="1"/>
          </p:cNvCxnSpPr>
          <p:nvPr/>
        </p:nvCxnSpPr>
        <p:spPr>
          <a:xfrm flipV="1">
            <a:off x="984332" y="4227533"/>
            <a:ext cx="5114973" cy="1271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/>
          <p:cNvSpPr/>
          <p:nvPr/>
        </p:nvSpPr>
        <p:spPr>
          <a:xfrm>
            <a:off x="6099305" y="2562476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  <a:endParaRPr lang="zh-CN" altLang="en-US" sz="1200"/>
          </a:p>
        </p:txBody>
      </p:sp>
      <p:cxnSp>
        <p:nvCxnSpPr>
          <p:cNvPr id="42" name="直接箭头连接符 41"/>
          <p:cNvCxnSpPr>
            <a:stCxn id="36" idx="3"/>
            <a:endCxn id="4" idx="1"/>
          </p:cNvCxnSpPr>
          <p:nvPr/>
        </p:nvCxnSpPr>
        <p:spPr>
          <a:xfrm flipV="1">
            <a:off x="7673000" y="2867320"/>
            <a:ext cx="1258406" cy="136021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6" idx="3"/>
            <a:endCxn id="25" idx="1"/>
          </p:cNvCxnSpPr>
          <p:nvPr/>
        </p:nvCxnSpPr>
        <p:spPr>
          <a:xfrm>
            <a:off x="7673000" y="4227533"/>
            <a:ext cx="1258406" cy="136021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6" idx="3"/>
            <a:endCxn id="24" idx="1"/>
          </p:cNvCxnSpPr>
          <p:nvPr/>
        </p:nvCxnSpPr>
        <p:spPr>
          <a:xfrm>
            <a:off x="7673000" y="4227533"/>
            <a:ext cx="1258406" cy="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6281300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需要登录的路径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3" name="文本占位符 2"/>
          <p:cNvSpPr txBox="1"/>
          <p:nvPr/>
        </p:nvSpPr>
        <p:spPr>
          <a:xfrm>
            <a:off x="6099304" y="4838326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不存在，则拦截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</a:rPr>
              <a:t>存在，则继续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3228213" y="2562475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  <a:endParaRPr lang="zh-CN" altLang="en-US" sz="1200"/>
          </a:p>
        </p:txBody>
      </p:sp>
      <p:cxnSp>
        <p:nvCxnSpPr>
          <p:cNvPr id="8" name="直接箭头连接符 7"/>
          <p:cNvCxnSpPr>
            <a:stCxn id="5" idx="3"/>
            <a:endCxn id="18" idx="1"/>
          </p:cNvCxnSpPr>
          <p:nvPr/>
        </p:nvCxnSpPr>
        <p:spPr>
          <a:xfrm flipV="1">
            <a:off x="984332" y="4227532"/>
            <a:ext cx="2243881" cy="12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8" idx="3"/>
            <a:endCxn id="36" idx="1"/>
          </p:cNvCxnSpPr>
          <p:nvPr/>
        </p:nvCxnSpPr>
        <p:spPr>
          <a:xfrm>
            <a:off x="4801908" y="4227532"/>
            <a:ext cx="12973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40496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一切路径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079428" y="4480126"/>
            <a:ext cx="1884242" cy="412727"/>
          </a:xfrm>
        </p:spPr>
        <p:txBody>
          <a:bodyPr/>
          <a:lstStyle/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</a:rPr>
              <a:t>获取</a:t>
            </a:r>
            <a:r>
              <a:rPr lang="en-US" altLang="zh-CN" sz="1100">
                <a:solidFill>
                  <a:schemeClr val="bg1"/>
                </a:solidFill>
              </a:rPr>
              <a:t>token</a:t>
            </a:r>
            <a:endParaRPr lang="en-US" altLang="zh-CN" sz="1100">
              <a:solidFill>
                <a:schemeClr val="bg1"/>
              </a:solidFill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查询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Redis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的用户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4" name="文本占位符 2"/>
          <p:cNvSpPr txBox="1"/>
          <p:nvPr/>
        </p:nvSpPr>
        <p:spPr>
          <a:xfrm>
            <a:off x="6085910" y="5193826"/>
            <a:ext cx="1877760" cy="59404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</a:rPr>
              <a:t>保存到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  <a:endParaRPr lang="en-US" altLang="zh-CN" sz="1100">
              <a:solidFill>
                <a:schemeClr val="bg1"/>
              </a:solidFill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刷新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token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有效期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放行</a:t>
            </a:r>
            <a:endParaRPr lang="zh-CN" altLang="en-US" sz="11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8" name="文本占位符 2"/>
          <p:cNvSpPr txBox="1"/>
          <p:nvPr/>
        </p:nvSpPr>
        <p:spPr>
          <a:xfrm>
            <a:off x="6092696" y="4527195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bg1"/>
                </a:solidFill>
              </a:rPr>
              <a:t>查询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  <a:endParaRPr lang="en-US" altLang="zh-CN" sz="1100">
              <a:solidFill>
                <a:schemeClr val="bg1"/>
              </a:solidFill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bg1"/>
                </a:solidFill>
              </a:rPr>
              <a:t>的用户：</a:t>
            </a:r>
            <a:endParaRPr lang="en-US" altLang="zh-CN" sz="11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2336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23477 0.0060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45" y="3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0.23541 -0.0439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  <p:bldP spid="62" grpId="0" uiExpand="1" build="p"/>
      <p:bldP spid="64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 sz="36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什么是缓存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Freeform 46"/>
          <p:cNvSpPr/>
          <p:nvPr/>
        </p:nvSpPr>
        <p:spPr bwMode="auto">
          <a:xfrm>
            <a:off x="7320612" y="-479575"/>
            <a:ext cx="7991040" cy="899708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76200">
            <a:solidFill>
              <a:srgbClr val="49504F">
                <a:alpha val="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84" name="Freeform 46"/>
          <p:cNvSpPr/>
          <p:nvPr/>
        </p:nvSpPr>
        <p:spPr bwMode="auto">
          <a:xfrm>
            <a:off x="-3103636" y="-424185"/>
            <a:ext cx="7959957" cy="8956248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76200">
            <a:solidFill>
              <a:srgbClr val="AD2A26">
                <a:alpha val="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 i="0">
                <a:solidFill>
                  <a:srgbClr val="121212"/>
                </a:solidFill>
                <a:effectLst/>
                <a:latin typeface="-apple-system"/>
              </a:rPr>
              <a:t>缓存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就是数据交换的缓冲区（称作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Cache </a:t>
            </a:r>
            <a:r>
              <a:rPr lang="en-US" altLang="zh-CN" b="0" i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[ kæʃ ] 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），是存贮数据的临时地方，一般读写性能较高。</a:t>
            </a:r>
            <a:endParaRPr lang="zh-CN" altLang="en-US"/>
          </a:p>
        </p:txBody>
      </p:sp>
      <p:sp>
        <p:nvSpPr>
          <p:cNvPr id="34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什么是缓存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cxnSp>
        <p:nvCxnSpPr>
          <p:cNvPr id="342" name="连接符: 肘形 341"/>
          <p:cNvCxnSpPr>
            <a:stCxn id="364" idx="2"/>
            <a:endCxn id="333" idx="1"/>
          </p:cNvCxnSpPr>
          <p:nvPr/>
        </p:nvCxnSpPr>
        <p:spPr>
          <a:xfrm rot="16200000" flipH="1">
            <a:off x="2416071" y="2399663"/>
            <a:ext cx="220296" cy="17929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连接符: 肘形 343"/>
          <p:cNvCxnSpPr>
            <a:stCxn id="367" idx="2"/>
            <a:endCxn id="348" idx="1"/>
          </p:cNvCxnSpPr>
          <p:nvPr/>
        </p:nvCxnSpPr>
        <p:spPr>
          <a:xfrm rot="16200000" flipH="1">
            <a:off x="4758822" y="2909060"/>
            <a:ext cx="194999" cy="2024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0" name="图片 3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2049" y="4674557"/>
            <a:ext cx="609653" cy="609653"/>
          </a:xfrm>
          <a:prstGeom prst="rect">
            <a:avLst/>
          </a:prstGeom>
        </p:spPr>
      </p:pic>
      <p:cxnSp>
        <p:nvCxnSpPr>
          <p:cNvPr id="352" name="连接符: 肘形 351"/>
          <p:cNvCxnSpPr>
            <a:stCxn id="373" idx="2"/>
            <a:endCxn id="350" idx="1"/>
          </p:cNvCxnSpPr>
          <p:nvPr/>
        </p:nvCxnSpPr>
        <p:spPr>
          <a:xfrm rot="16200000" flipH="1">
            <a:off x="6734468" y="3891802"/>
            <a:ext cx="477529" cy="16976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4" name="图片 3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41" y="5464530"/>
            <a:ext cx="499915" cy="609653"/>
          </a:xfrm>
          <a:prstGeom prst="rect">
            <a:avLst/>
          </a:prstGeom>
        </p:spPr>
      </p:pic>
      <p:cxnSp>
        <p:nvCxnSpPr>
          <p:cNvPr id="356" name="连接符: 肘形 355"/>
          <p:cNvCxnSpPr>
            <a:stCxn id="373" idx="2"/>
            <a:endCxn id="354" idx="1"/>
          </p:cNvCxnSpPr>
          <p:nvPr/>
        </p:nvCxnSpPr>
        <p:spPr>
          <a:xfrm rot="16200000" flipH="1">
            <a:off x="7197327" y="3428943"/>
            <a:ext cx="1267502" cy="3413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9" name="文本框 358"/>
          <p:cNvSpPr txBox="1"/>
          <p:nvPr/>
        </p:nvSpPr>
        <p:spPr>
          <a:xfrm>
            <a:off x="1934573" y="2530622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浏览器缓存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0" name="文本框 359"/>
          <p:cNvSpPr txBox="1"/>
          <p:nvPr/>
        </p:nvSpPr>
        <p:spPr>
          <a:xfrm>
            <a:off x="4145561" y="325218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应用层缓存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1" name="文本框 360"/>
          <p:cNvSpPr txBox="1"/>
          <p:nvPr/>
        </p:nvSpPr>
        <p:spPr>
          <a:xfrm>
            <a:off x="6530412" y="3915440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数据库缓存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2" name="文本框 361"/>
          <p:cNvSpPr txBox="1"/>
          <p:nvPr/>
        </p:nvSpPr>
        <p:spPr>
          <a:xfrm>
            <a:off x="8471929" y="485860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CPU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3" name="文本框 362"/>
          <p:cNvSpPr txBox="1"/>
          <p:nvPr/>
        </p:nvSpPr>
        <p:spPr>
          <a:xfrm>
            <a:off x="10083023" y="563085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磁盘缓存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66" name="组合 365"/>
          <p:cNvGrpSpPr/>
          <p:nvPr/>
        </p:nvGrpSpPr>
        <p:grpSpPr>
          <a:xfrm>
            <a:off x="1310099" y="2397265"/>
            <a:ext cx="639294" cy="788724"/>
            <a:chOff x="1310099" y="2549665"/>
            <a:chExt cx="639294" cy="788724"/>
          </a:xfrm>
        </p:grpSpPr>
        <p:pic>
          <p:nvPicPr>
            <p:cNvPr id="329" name="图片 3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4920" y="2549665"/>
              <a:ext cx="609653" cy="518205"/>
            </a:xfrm>
            <a:prstGeom prst="rect">
              <a:avLst/>
            </a:prstGeom>
          </p:spPr>
        </p:pic>
        <p:sp>
          <p:nvSpPr>
            <p:cNvPr id="364" name="文本框 363"/>
            <p:cNvSpPr txBox="1"/>
            <p:nvPr/>
          </p:nvSpPr>
          <p:spPr>
            <a:xfrm>
              <a:off x="1310099" y="3084473"/>
              <a:ext cx="6392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浏览器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7" name="组合 376"/>
          <p:cNvGrpSpPr/>
          <p:nvPr/>
        </p:nvGrpSpPr>
        <p:grpSpPr>
          <a:xfrm>
            <a:off x="3422693" y="3027917"/>
            <a:ext cx="796031" cy="796050"/>
            <a:chOff x="3445271" y="3180317"/>
            <a:chExt cx="796031" cy="796050"/>
          </a:xfrm>
        </p:grpSpPr>
        <p:pic>
          <p:nvPicPr>
            <p:cNvPr id="333" name="图片 33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271" y="3180317"/>
              <a:ext cx="756735" cy="756735"/>
            </a:xfrm>
            <a:prstGeom prst="rect">
              <a:avLst/>
            </a:prstGeom>
          </p:spPr>
        </p:pic>
        <p:sp>
          <p:nvSpPr>
            <p:cNvPr id="367" name="文本框 366"/>
            <p:cNvSpPr txBox="1"/>
            <p:nvPr/>
          </p:nvSpPr>
          <p:spPr>
            <a:xfrm>
              <a:off x="3491683" y="3722451"/>
              <a:ext cx="7496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tomcat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5" name="组合 374"/>
          <p:cNvGrpSpPr/>
          <p:nvPr/>
        </p:nvGrpSpPr>
        <p:grpSpPr>
          <a:xfrm>
            <a:off x="5792425" y="3773504"/>
            <a:ext cx="663982" cy="728351"/>
            <a:chOff x="5815003" y="3925904"/>
            <a:chExt cx="663982" cy="728351"/>
          </a:xfrm>
        </p:grpSpPr>
        <p:pic>
          <p:nvPicPr>
            <p:cNvPr id="348" name="图片 3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1305" y="3925904"/>
              <a:ext cx="511379" cy="490924"/>
            </a:xfrm>
            <a:prstGeom prst="rect">
              <a:avLst/>
            </a:prstGeom>
          </p:spPr>
        </p:pic>
        <p:sp>
          <p:nvSpPr>
            <p:cNvPr id="373" name="文本框 372"/>
            <p:cNvSpPr txBox="1"/>
            <p:nvPr/>
          </p:nvSpPr>
          <p:spPr>
            <a:xfrm>
              <a:off x="5815003" y="4400339"/>
              <a:ext cx="663982" cy="253916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数据库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86" name="Freeform 5"/>
          <p:cNvSpPr/>
          <p:nvPr/>
        </p:nvSpPr>
        <p:spPr bwMode="auto">
          <a:xfrm>
            <a:off x="-2416429" y="319534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缓存的作用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387" name="Freeform 5"/>
          <p:cNvSpPr/>
          <p:nvPr/>
        </p:nvSpPr>
        <p:spPr bwMode="auto">
          <a:xfrm>
            <a:off x="12709218" y="3208086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缓存的成本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  <p:bldP spid="360" grpId="0"/>
      <p:bldP spid="361" grpId="0"/>
      <p:bldP spid="362" grpId="0"/>
      <p:bldP spid="3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/>
        </p:nvSpPr>
        <p:spPr>
          <a:xfrm>
            <a:off x="4622316" y="13924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短信登录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0" name="文本占位符 1"/>
          <p:cNvSpPr txBox="1"/>
          <p:nvPr/>
        </p:nvSpPr>
        <p:spPr>
          <a:xfrm>
            <a:off x="4622316" y="1909577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4622316" y="2426699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优惠券秒杀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4622316" y="2943821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达人探店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3" name="文本占位符 1"/>
          <p:cNvSpPr txBox="1"/>
          <p:nvPr/>
        </p:nvSpPr>
        <p:spPr>
          <a:xfrm>
            <a:off x="4622316" y="3460943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好友关注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4" name="文本占位符 1"/>
          <p:cNvSpPr txBox="1"/>
          <p:nvPr/>
        </p:nvSpPr>
        <p:spPr>
          <a:xfrm>
            <a:off x="4622316" y="397806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附近的商户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5" name="文本占位符 1"/>
          <p:cNvSpPr txBox="1"/>
          <p:nvPr/>
        </p:nvSpPr>
        <p:spPr>
          <a:xfrm>
            <a:off x="4622316" y="4495187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用户签到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6" name="文本占位符 1"/>
          <p:cNvSpPr txBox="1"/>
          <p:nvPr/>
        </p:nvSpPr>
        <p:spPr>
          <a:xfrm>
            <a:off x="4622315" y="5012311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UV</a:t>
            </a:r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统计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什么是缓存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4" name="Freeform 46"/>
          <p:cNvSpPr/>
          <p:nvPr/>
        </p:nvSpPr>
        <p:spPr bwMode="auto">
          <a:xfrm>
            <a:off x="2553509" y="2195072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A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5" name="Freeform 46"/>
          <p:cNvSpPr/>
          <p:nvPr/>
        </p:nvSpPr>
        <p:spPr bwMode="auto">
          <a:xfrm>
            <a:off x="6438717" y="2195072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6" name="Freeform 5"/>
          <p:cNvSpPr/>
          <p:nvPr/>
        </p:nvSpPr>
        <p:spPr bwMode="auto">
          <a:xfrm>
            <a:off x="1187958" y="319534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缓存的作用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7" name="Freeform 5"/>
          <p:cNvSpPr/>
          <p:nvPr/>
        </p:nvSpPr>
        <p:spPr bwMode="auto">
          <a:xfrm>
            <a:off x="9135841" y="3208086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缓存的成本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3242190" y="3480208"/>
            <a:ext cx="2303641" cy="11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降低后端负载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提高读写效率，降低响应时间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6862867" y="3449413"/>
            <a:ext cx="2155575" cy="11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数据一致性成本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代码维护成本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运维成本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 i="0">
                <a:solidFill>
                  <a:srgbClr val="121212"/>
                </a:solidFill>
                <a:effectLst/>
                <a:latin typeface="-apple-system"/>
              </a:rPr>
              <a:t>缓存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就是数据交换的缓冲区（称作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Cache </a:t>
            </a:r>
            <a:r>
              <a:rPr lang="en-US" altLang="zh-CN" b="0" i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[ kæʃ ] 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），是存贮数据的临时地方，一般读写性能较高。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添加</a:t>
            </a:r>
            <a:r>
              <a:rPr lang="en-US" altLang="zh-CN" sz="1800">
                <a:solidFill>
                  <a:srgbClr val="AD2A26"/>
                </a:solidFill>
              </a:rPr>
              <a:t>Redis</a:t>
            </a:r>
            <a:r>
              <a:rPr lang="zh-CN" altLang="en-US" sz="1800">
                <a:solidFill>
                  <a:srgbClr val="AD2A26"/>
                </a:solidFill>
              </a:rPr>
              <a:t>缓存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: 圆角 145"/>
          <p:cNvSpPr/>
          <p:nvPr/>
        </p:nvSpPr>
        <p:spPr>
          <a:xfrm>
            <a:off x="827509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缓存作用模型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59" name="矩形: 圆角 158"/>
          <p:cNvSpPr/>
          <p:nvPr/>
        </p:nvSpPr>
        <p:spPr>
          <a:xfrm>
            <a:off x="1668176" y="5481969"/>
            <a:ext cx="305671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添加</a:t>
            </a:r>
            <a:r>
              <a:rPr lang="en-US" altLang="zh-CN" sz="2000">
                <a:solidFill>
                  <a:srgbClr val="AD2A26"/>
                </a:solidFill>
              </a:rPr>
              <a:t>Redis</a:t>
            </a:r>
            <a:r>
              <a:rPr lang="zh-CN" altLang="en-US" sz="2000">
                <a:solidFill>
                  <a:srgbClr val="AD2A26"/>
                </a:solidFill>
              </a:rPr>
              <a:t>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7" name="矩形: 圆角 146"/>
          <p:cNvSpPr/>
          <p:nvPr/>
        </p:nvSpPr>
        <p:spPr>
          <a:xfrm>
            <a:off x="1668176" y="2215871"/>
            <a:ext cx="3164986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148" name="矩形: 圆角 147"/>
          <p:cNvSpPr/>
          <p:nvPr/>
        </p:nvSpPr>
        <p:spPr>
          <a:xfrm>
            <a:off x="1668176" y="5481969"/>
            <a:ext cx="3164986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0070C0"/>
                </a:solidFill>
              </a:rPr>
              <a:t>数据库</a:t>
            </a:r>
            <a:endParaRPr lang="zh-CN" altLang="en-US" sz="1050">
              <a:solidFill>
                <a:srgbClr val="0070C0"/>
              </a:solidFill>
            </a:endParaRPr>
          </a:p>
        </p:txBody>
      </p:sp>
      <p:sp>
        <p:nvSpPr>
          <p:cNvPr id="150" name="箭头: 右 149"/>
          <p:cNvSpPr/>
          <p:nvPr/>
        </p:nvSpPr>
        <p:spPr>
          <a:xfrm rot="5400000">
            <a:off x="852311" y="3639675"/>
            <a:ext cx="2705590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  <a:endParaRPr lang="zh-CN" altLang="en-US" sz="1100"/>
          </a:p>
        </p:txBody>
      </p:sp>
      <p:sp>
        <p:nvSpPr>
          <p:cNvPr id="153" name="箭头: 右 152"/>
          <p:cNvSpPr/>
          <p:nvPr/>
        </p:nvSpPr>
        <p:spPr>
          <a:xfrm rot="16200000">
            <a:off x="2953681" y="3653090"/>
            <a:ext cx="2732421" cy="810002"/>
          </a:xfrm>
          <a:prstGeom prst="rightArrow">
            <a:avLst>
              <a:gd name="adj1" fmla="val 54025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200"/>
              <a:t>返回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59" grpId="0" animBg="1"/>
      <p:bldP spid="147" grpId="0" animBg="1"/>
      <p:bldP spid="148" grpId="0" animBg="1"/>
      <p:bldP spid="150" grpId="0" animBg="1"/>
      <p:bldP spid="1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: 圆角 145"/>
          <p:cNvSpPr/>
          <p:nvPr/>
        </p:nvSpPr>
        <p:spPr>
          <a:xfrm>
            <a:off x="827509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缓存作用模型</a:t>
            </a:r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添加</a:t>
            </a:r>
            <a:r>
              <a:rPr lang="en-US" altLang="zh-CN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</a:t>
            </a:r>
            <a:endParaRPr lang="en-US" altLang="zh-CN" sz="20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6469380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</a:t>
            </a:r>
            <a:r>
              <a:rPr lang="en-US" altLang="zh-CN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查询商铺缓存的流程</a:t>
            </a:r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284039" y="180949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7129634" y="23129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提交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商铺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1" name="直接箭头连接符 30"/>
          <p:cNvCxnSpPr>
            <a:stCxn id="29" idx="4"/>
            <a:endCxn id="30" idx="0"/>
          </p:cNvCxnSpPr>
          <p:nvPr/>
        </p:nvCxnSpPr>
        <p:spPr>
          <a:xfrm>
            <a:off x="7489741" y="2043695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6911414" y="3741424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判断缓存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是否命中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294704" y="3746417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6" name="直接箭头连接符 35"/>
          <p:cNvCxnSpPr>
            <a:stCxn id="33" idx="2"/>
            <a:endCxn id="38" idx="0"/>
          </p:cNvCxnSpPr>
          <p:nvPr/>
        </p:nvCxnSpPr>
        <p:spPr>
          <a:xfrm>
            <a:off x="7491390" y="4220612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484307" y="4536659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7169669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返回商铺信息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284039" y="598213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箭头连接符 40"/>
          <p:cNvCxnSpPr>
            <a:stCxn id="38" idx="2"/>
            <a:endCxn id="40" idx="0"/>
          </p:cNvCxnSpPr>
          <p:nvPr/>
        </p:nvCxnSpPr>
        <p:spPr>
          <a:xfrm flipH="1">
            <a:off x="7489741" y="5677900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: 圆角 41"/>
          <p:cNvSpPr/>
          <p:nvPr/>
        </p:nvSpPr>
        <p:spPr>
          <a:xfrm>
            <a:off x="7123303" y="3008843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查询商铺缓存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3" name="直接箭头连接符 42"/>
          <p:cNvCxnSpPr>
            <a:stCxn id="30" idx="2"/>
            <a:endCxn id="42" idx="0"/>
          </p:cNvCxnSpPr>
          <p:nvPr/>
        </p:nvCxnSpPr>
        <p:spPr>
          <a:xfrm flipH="1">
            <a:off x="7488225" y="2713025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42" idx="2"/>
            <a:endCxn id="33" idx="0"/>
          </p:cNvCxnSpPr>
          <p:nvPr/>
        </p:nvCxnSpPr>
        <p:spPr>
          <a:xfrm>
            <a:off x="7488225" y="3408953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: 圆角 44"/>
          <p:cNvSpPr/>
          <p:nvPr/>
        </p:nvSpPr>
        <p:spPr>
          <a:xfrm>
            <a:off x="9400763" y="378096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6" name="连接符: 肘形 45"/>
          <p:cNvCxnSpPr>
            <a:stCxn id="51" idx="2"/>
            <a:endCxn id="40" idx="6"/>
          </p:cNvCxnSpPr>
          <p:nvPr/>
        </p:nvCxnSpPr>
        <p:spPr>
          <a:xfrm rot="5400000">
            <a:off x="8948612" y="4400463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: 圆角 50"/>
          <p:cNvSpPr/>
          <p:nvPr/>
        </p:nvSpPr>
        <p:spPr>
          <a:xfrm>
            <a:off x="10328403" y="5253522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404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7" name="菱形 56"/>
          <p:cNvSpPr/>
          <p:nvPr/>
        </p:nvSpPr>
        <p:spPr>
          <a:xfrm>
            <a:off x="9161851" y="4530433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判断商铺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是否存在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2" name="直接箭头连接符 61"/>
          <p:cNvCxnSpPr>
            <a:stCxn id="45" idx="2"/>
            <a:endCxn id="57" idx="0"/>
          </p:cNvCxnSpPr>
          <p:nvPr/>
        </p:nvCxnSpPr>
        <p:spPr>
          <a:xfrm>
            <a:off x="9726301" y="4181073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连接符: 肘形 68"/>
          <p:cNvCxnSpPr>
            <a:stCxn id="57" idx="3"/>
            <a:endCxn id="51" idx="0"/>
          </p:cNvCxnSpPr>
          <p:nvPr/>
        </p:nvCxnSpPr>
        <p:spPr>
          <a:xfrm>
            <a:off x="10290751" y="4770027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: 圆角 88"/>
          <p:cNvSpPr/>
          <p:nvPr/>
        </p:nvSpPr>
        <p:spPr>
          <a:xfrm>
            <a:off x="8404465" y="5277790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13" name="直接箭头连接符 112"/>
          <p:cNvCxnSpPr>
            <a:stCxn id="89" idx="1"/>
            <a:endCxn id="38" idx="3"/>
          </p:cNvCxnSpPr>
          <p:nvPr/>
        </p:nvCxnSpPr>
        <p:spPr>
          <a:xfrm flipH="1">
            <a:off x="7820744" y="5477845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/>
          <p:cNvCxnSpPr>
            <a:stCxn id="57" idx="1"/>
            <a:endCxn id="89" idx="0"/>
          </p:cNvCxnSpPr>
          <p:nvPr/>
        </p:nvCxnSpPr>
        <p:spPr>
          <a:xfrm rot="10800000" flipV="1">
            <a:off x="8804467" y="4770026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33" idx="3"/>
            <a:endCxn id="45" idx="1"/>
          </p:cNvCxnSpPr>
          <p:nvPr/>
        </p:nvCxnSpPr>
        <p:spPr>
          <a:xfrm>
            <a:off x="8071365" y="3981018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矩形: 圆角 146"/>
          <p:cNvSpPr/>
          <p:nvPr/>
        </p:nvSpPr>
        <p:spPr>
          <a:xfrm>
            <a:off x="1668176" y="2215871"/>
            <a:ext cx="3164986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8" name="矩形: 圆角 147"/>
          <p:cNvSpPr/>
          <p:nvPr/>
        </p:nvSpPr>
        <p:spPr>
          <a:xfrm>
            <a:off x="1668176" y="5481969"/>
            <a:ext cx="3164986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lang="zh-CN" altLang="en-US" sz="105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9" name="矩形: 圆角 148"/>
          <p:cNvSpPr/>
          <p:nvPr/>
        </p:nvSpPr>
        <p:spPr>
          <a:xfrm>
            <a:off x="1671340" y="3848920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0" name="箭头: 右 149"/>
          <p:cNvSpPr/>
          <p:nvPr/>
        </p:nvSpPr>
        <p:spPr>
          <a:xfrm rot="5400000">
            <a:off x="1667528" y="2824458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请求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1" name="箭头: 右 150"/>
          <p:cNvSpPr/>
          <p:nvPr/>
        </p:nvSpPr>
        <p:spPr>
          <a:xfrm rot="16200000">
            <a:off x="2632425" y="2876847"/>
            <a:ext cx="1075156" cy="715974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命中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2" name="箭头: 右 151"/>
          <p:cNvSpPr/>
          <p:nvPr/>
        </p:nvSpPr>
        <p:spPr>
          <a:xfrm rot="5400000">
            <a:off x="2173483" y="4774907"/>
            <a:ext cx="1075156" cy="201906"/>
          </a:xfrm>
          <a:prstGeom prst="rightArrow">
            <a:avLst>
              <a:gd name="adj1" fmla="val 42736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" name="箭头: 右 152"/>
          <p:cNvSpPr/>
          <p:nvPr/>
        </p:nvSpPr>
        <p:spPr>
          <a:xfrm rot="16200000">
            <a:off x="3109138" y="3953962"/>
            <a:ext cx="2732421" cy="201906"/>
          </a:xfrm>
          <a:prstGeom prst="rightArrow">
            <a:avLst>
              <a:gd name="adj1" fmla="val 42736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4" name="箭头: 右 153"/>
          <p:cNvSpPr/>
          <p:nvPr/>
        </p:nvSpPr>
        <p:spPr>
          <a:xfrm rot="16200000">
            <a:off x="2927553" y="4774907"/>
            <a:ext cx="1075156" cy="201906"/>
          </a:xfrm>
          <a:prstGeom prst="rightArrow">
            <a:avLst>
              <a:gd name="adj1" fmla="val 42736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122528" y="4770026"/>
            <a:ext cx="6177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3472177" y="4770026"/>
            <a:ext cx="6180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8782222" y="4508016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10294619" y="4523272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3" grpId="0" animBg="1"/>
      <p:bldP spid="35" grpId="0"/>
      <p:bldP spid="37" grpId="0"/>
      <p:bldP spid="38" grpId="0" animBg="1"/>
      <p:bldP spid="40" grpId="0" animBg="1"/>
      <p:bldP spid="42" grpId="0" animBg="1"/>
      <p:bldP spid="45" grpId="0" animBg="1"/>
      <p:bldP spid="51" grpId="0" animBg="1"/>
      <p:bldP spid="57" grpId="0" animBg="1"/>
      <p:bldP spid="89" grpId="0" animBg="1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给店铺类型查询业务添加缓存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店铺类型在首页和其它多个页面都会用到，如图：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需求：修改</a:t>
            </a:r>
            <a:r>
              <a:rPr lang="en-US" altLang="zh-CN"/>
              <a:t>ShopTypeController</a:t>
            </a:r>
            <a:r>
              <a:rPr lang="zh-CN" altLang="en-US"/>
              <a:t>中的</a:t>
            </a:r>
            <a:r>
              <a:rPr lang="en-US" altLang="zh-CN"/>
              <a:t>queryTypeList</a:t>
            </a:r>
            <a:r>
              <a:rPr lang="zh-CN" altLang="en-US"/>
              <a:t>方法，添加查询缓存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0718" y="3851595"/>
            <a:ext cx="5530022" cy="26267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18" y="2162401"/>
            <a:ext cx="2007922" cy="11722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缓存更新策略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0" name="文本占位符 1"/>
          <p:cNvSpPr txBox="1"/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缓存更新策略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89475" y="1641995"/>
          <a:ext cx="10413049" cy="307859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93655"/>
                <a:gridCol w="3268980"/>
                <a:gridCol w="3108959"/>
                <a:gridCol w="2741455"/>
              </a:tblGrid>
              <a:tr h="692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内存淘汰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超时剔除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主动更新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11855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不用自己维护，利用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Redis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的内存淘汰机制，当内存不足时自动淘汰部分数据。下次查询时更新缓存。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给缓存数据添加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TTL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时间，到期后自动删除缓存。下次查询时更新缓存。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编写业务逻辑，在修改数据库的同时，更新缓存。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94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一致性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差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一般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好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057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维护成本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无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低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49504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高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89475" y="5019586"/>
            <a:ext cx="10413049" cy="1716007"/>
          </a:xfrm>
        </p:spPr>
        <p:txBody>
          <a:bodyPr/>
          <a:lstStyle/>
          <a:p>
            <a:r>
              <a:rPr lang="zh-CN" altLang="en-US"/>
              <a:t>业务场景：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低一致性需求：使用内存淘汰机制。例如店铺类型的查询缓存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高一致性需求：主动更新，并以超时剔除作为兜底方案。例如店铺详情查询的缓存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05990" y="2446020"/>
            <a:ext cx="3200400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543550" y="2446020"/>
            <a:ext cx="2937510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205990" y="4233025"/>
            <a:ext cx="320040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543550" y="4233025"/>
            <a:ext cx="285750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1110" y="4233025"/>
            <a:ext cx="232029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749665" y="3610465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060281" y="3628275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730817" y="3630570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幻灯片缩放定位 20">
            <a:hlinkClick r:id="rId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113" y="3102048"/>
            <a:ext cx="517287" cy="290974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8618220" y="2468316"/>
            <a:ext cx="2633742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flipH="1">
            <a:off x="1120630" y="4168758"/>
            <a:ext cx="2342365" cy="619657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由缓存的调用者，在更新数据库的同时更新缓存</a:t>
            </a:r>
            <a:endParaRPr lang="en-US" altLang="zh-CN" sz="14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768734" y="2084191"/>
            <a:ext cx="3306428" cy="3524249"/>
            <a:chOff x="768734" y="2084191"/>
            <a:chExt cx="3306428" cy="3524249"/>
          </a:xfrm>
        </p:grpSpPr>
        <p:sp>
          <p:nvSpPr>
            <p:cNvPr id="17" name="矩形 16"/>
            <p:cNvSpPr/>
            <p:nvPr/>
          </p:nvSpPr>
          <p:spPr>
            <a:xfrm>
              <a:off x="768734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任意多边形 8"/>
            <p:cNvSpPr/>
            <p:nvPr/>
          </p:nvSpPr>
          <p:spPr>
            <a:xfrm rot="719614" flipH="1">
              <a:off x="3554621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99011" y="3730741"/>
              <a:ext cx="23423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Cache Aside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99011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01</a:t>
              </a:r>
              <a:endParaRPr lang="en-US" altLang="zh-CN" sz="2800" b="1" dirty="0"/>
            </a:p>
          </p:txBody>
        </p:sp>
      </p:grpSp>
      <p:sp>
        <p:nvSpPr>
          <p:cNvPr id="14" name="矩形 13"/>
          <p:cNvSpPr/>
          <p:nvPr/>
        </p:nvSpPr>
        <p:spPr>
          <a:xfrm flipH="1">
            <a:off x="4842499" y="4197986"/>
            <a:ext cx="2342365" cy="117365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缓存与数据库整合为一个服务，由服务来维护一致性。调用者调用该服务，无需关心缓存一致性问题。</a:t>
            </a:r>
            <a:endParaRPr lang="en-US" altLang="zh-CN" sz="1200" dirty="0"/>
          </a:p>
        </p:txBody>
      </p:sp>
      <p:grpSp>
        <p:nvGrpSpPr>
          <p:cNvPr id="24" name="组合 23"/>
          <p:cNvGrpSpPr/>
          <p:nvPr/>
        </p:nvGrpSpPr>
        <p:grpSpPr>
          <a:xfrm>
            <a:off x="4490603" y="2084191"/>
            <a:ext cx="3306428" cy="3524249"/>
            <a:chOff x="4490603" y="2084191"/>
            <a:chExt cx="3306428" cy="3524249"/>
          </a:xfrm>
        </p:grpSpPr>
        <p:sp>
          <p:nvSpPr>
            <p:cNvPr id="12" name="矩形 11"/>
            <p:cNvSpPr/>
            <p:nvPr/>
          </p:nvSpPr>
          <p:spPr>
            <a:xfrm>
              <a:off x="4490603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任意多边形 25"/>
            <p:cNvSpPr/>
            <p:nvPr/>
          </p:nvSpPr>
          <p:spPr>
            <a:xfrm rot="719614" flipH="1">
              <a:off x="7276490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20880" y="3730741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Read/Write Through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20880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02</a:t>
              </a:r>
              <a:endParaRPr lang="en-US" altLang="zh-CN" sz="2800" b="1" dirty="0"/>
            </a:p>
          </p:txBody>
        </p:sp>
      </p:grpSp>
      <p:sp>
        <p:nvSpPr>
          <p:cNvPr id="9" name="矩形 8"/>
          <p:cNvSpPr/>
          <p:nvPr/>
        </p:nvSpPr>
        <p:spPr>
          <a:xfrm flipH="1">
            <a:off x="8642744" y="4168758"/>
            <a:ext cx="2342365" cy="896656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调用者只操作缓存，由其它线程异步的将缓存数据持久化到数据库，保证最终一致。</a:t>
            </a:r>
            <a:endParaRPr lang="en-US" altLang="zh-CN" sz="14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8212472" y="2084191"/>
            <a:ext cx="3306428" cy="3524249"/>
            <a:chOff x="8212472" y="2084191"/>
            <a:chExt cx="3306428" cy="3524249"/>
          </a:xfrm>
        </p:grpSpPr>
        <p:sp>
          <p:nvSpPr>
            <p:cNvPr id="7" name="矩形 6"/>
            <p:cNvSpPr/>
            <p:nvPr/>
          </p:nvSpPr>
          <p:spPr>
            <a:xfrm>
              <a:off x="8212472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任意多边形 37"/>
            <p:cNvSpPr/>
            <p:nvPr/>
          </p:nvSpPr>
          <p:spPr>
            <a:xfrm rot="719614" flipH="1">
              <a:off x="10998359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642746" y="3727176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Write Behind Caching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642749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03</a:t>
              </a:r>
              <a:endParaRPr lang="en-US" altLang="zh-CN" sz="2800" b="1" dirty="0"/>
            </a:p>
          </p:txBody>
        </p:sp>
      </p:grpSp>
      <p:sp>
        <p:nvSpPr>
          <p:cNvPr id="22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主动</a:t>
            </a:r>
            <a:r>
              <a:rPr lang="zh-CN" altLang="en-US" sz="2000">
                <a:solidFill>
                  <a:srgbClr val="AD2A26"/>
                </a:solidFill>
              </a:rPr>
              <a:t>更新策略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 rot="19481635">
            <a:off x="3022930" y="5065414"/>
            <a:ext cx="987809" cy="676715"/>
            <a:chOff x="6030507" y="5973592"/>
            <a:chExt cx="987809" cy="676715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199010" y="3731276"/>
            <a:ext cx="2342363" cy="306705"/>
          </a:xfrm>
          <a:prstGeom prst="rect">
            <a:avLst/>
          </a:prstGeom>
          <a:noFill/>
          <a:ln>
            <a:noFill/>
          </a:ln>
        </p:spPr>
        <p:txBody>
          <a:bodyPr wrap="square" lIns="0" tIns="45720" rIns="0" bIns="45720" anchor="ctr" anchorCtr="0">
            <a:spAutoFit/>
          </a:bodyPr>
          <a:lstStyle/>
          <a:p>
            <a:pPr>
              <a:buSzPct val="25000"/>
            </a:pPr>
            <a:r>
              <a:rPr lang="en-US" altLang="zh-CN" sz="1400" b="1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Cache Aside Pattern</a:t>
            </a:r>
            <a:endParaRPr lang="en-US" altLang="zh-CN" sz="1400" b="1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主动</a:t>
            </a:r>
            <a:r>
              <a:rPr lang="zh-CN" altLang="en-US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更新策略</a:t>
            </a:r>
            <a:endParaRPr lang="en-US" altLang="zh-CN" sz="20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42216" y="2034407"/>
            <a:ext cx="6076627" cy="2725911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操作缓存和数据库时有三个问题需要考虑：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删除缓存还是更新缓存？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899795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更新缓存：每次更新数据库都更新缓存，无效写操作较多</a:t>
            </a:r>
            <a:endParaRPr lang="en-US" altLang="zh-CN" sz="1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899795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删除缓存：更新数据库时让缓存失效，查询时再更新缓存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如何保证缓存与数据库的操作的同时成功或失败？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899795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单体系统，将缓存与数据库操作放在一个事务</a:t>
            </a:r>
            <a:endParaRPr lang="en-US" altLang="zh-CN" sz="1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899795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分布式系统，利用</a:t>
            </a:r>
            <a:r>
              <a:rPr lang="en-US" altLang="zh-CN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TCC</a:t>
            </a: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等分布式事务方案</a:t>
            </a:r>
            <a:endParaRPr lang="en-US" altLang="zh-CN" sz="1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先操作缓存还是先操作数据库？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1120630" y="4168758"/>
            <a:ext cx="2342365" cy="619657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由缓存的调用者，在更新数据库的同时更新缓存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68734" y="2084191"/>
            <a:ext cx="3306428" cy="3524249"/>
            <a:chOff x="768734" y="2084191"/>
            <a:chExt cx="3306428" cy="3524249"/>
          </a:xfrm>
        </p:grpSpPr>
        <p:sp>
          <p:nvSpPr>
            <p:cNvPr id="10" name="矩形 9"/>
            <p:cNvSpPr/>
            <p:nvPr/>
          </p:nvSpPr>
          <p:spPr>
            <a:xfrm>
              <a:off x="768734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任意多边形 8"/>
            <p:cNvSpPr/>
            <p:nvPr/>
          </p:nvSpPr>
          <p:spPr>
            <a:xfrm rot="719614" flipH="1">
              <a:off x="3554621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99011" y="3730741"/>
              <a:ext cx="23423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Cache Aside Pattern</a:t>
              </a:r>
              <a:endParaRPr lang="en-US" altLang="zh-CN" sz="1400" b="1" dirty="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99011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01</a:t>
              </a:r>
              <a:endPara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9481635">
            <a:off x="3022930" y="5065414"/>
            <a:ext cx="987809" cy="676715"/>
            <a:chOff x="6030507" y="5973592"/>
            <a:chExt cx="987809" cy="67671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  <p:sp>
        <p:nvSpPr>
          <p:cNvPr id="25" name="文本占位符 1"/>
          <p:cNvSpPr txBox="1"/>
          <p:nvPr/>
        </p:nvSpPr>
        <p:spPr>
          <a:xfrm>
            <a:off x="6096000" y="4962822"/>
            <a:ext cx="2857116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先删除缓存，再操作数据库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占位符 1"/>
          <p:cNvSpPr txBox="1"/>
          <p:nvPr/>
        </p:nvSpPr>
        <p:spPr>
          <a:xfrm>
            <a:off x="6096000" y="5272702"/>
            <a:ext cx="2857116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先操作数据库，再删除缓存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L 形 4"/>
          <p:cNvSpPr/>
          <p:nvPr/>
        </p:nvSpPr>
        <p:spPr>
          <a:xfrm rot="18900000">
            <a:off x="11159905" y="3290252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乘号 28"/>
          <p:cNvSpPr/>
          <p:nvPr/>
        </p:nvSpPr>
        <p:spPr>
          <a:xfrm>
            <a:off x="11136885" y="2894861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35955" y="1697355"/>
            <a:ext cx="626237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+mn-ea"/>
              </a:rPr>
              <a:t>无效写是假设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+mn-ea"/>
              </a:rPr>
              <a:t>写入多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+mn-ea"/>
              </a:rPr>
              <a:t>但是读出少的话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  <a:ea typeface="+mn-ea"/>
              </a:rPr>
              <a:t>，那么多次写入没有其意义</a:t>
            </a:r>
            <a:endParaRPr lang="zh-CN" altLang="en-US" sz="16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5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Cache Aside Pattern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占位符 1"/>
          <p:cNvSpPr txBox="1"/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先删除缓存，再操作数据库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占位符 1"/>
          <p:cNvSpPr txBox="1"/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先操作数据库，再删除缓存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8" name="直线连接符 8"/>
          <p:cNvCxnSpPr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肘形连接符 25"/>
          <p:cNvCxnSpPr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4" name="直线连接符 8"/>
          <p:cNvCxnSpPr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624582" y="471703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78581" y="488180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7" name="肘形连接符 25"/>
          <p:cNvCxnSpPr>
            <a:endCxn id="36" idx="3"/>
          </p:cNvCxnSpPr>
          <p:nvPr/>
        </p:nvCxnSpPr>
        <p:spPr>
          <a:xfrm rot="16200000" flipH="1">
            <a:off x="3602601" y="490023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065650" y="4815359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861327" y="383885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915326" y="400361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肘形连接符 25"/>
          <p:cNvCxnSpPr>
            <a:endCxn id="43" idx="3"/>
          </p:cNvCxnSpPr>
          <p:nvPr/>
        </p:nvCxnSpPr>
        <p:spPr>
          <a:xfrm rot="16200000" flipH="1">
            <a:off x="1839346" y="402204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302395" y="393717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624582" y="562581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78581" y="579057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8" name="肘形连接符 25"/>
          <p:cNvCxnSpPr>
            <a:endCxn id="47" idx="3"/>
          </p:cNvCxnSpPr>
          <p:nvPr/>
        </p:nvCxnSpPr>
        <p:spPr>
          <a:xfrm rot="16200000" flipH="1">
            <a:off x="3602601" y="580901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065650" y="572413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/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</a:rPr>
                <a:t>缓存</a:t>
              </a:r>
              <a:endParaRPr lang="zh-CN" altLang="en-US" sz="1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/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</a:rPr>
                <a:t>数据库</a:t>
              </a:r>
              <a:endParaRPr lang="zh-CN" altLang="en-US" sz="1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278815" y="1423467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15" grpId="0"/>
      <p:bldP spid="33" grpId="0" animBg="1"/>
      <p:bldP spid="35" grpId="0" animBg="1"/>
      <p:bldP spid="36" grpId="0" animBg="1"/>
      <p:bldP spid="38" grpId="0"/>
      <p:bldP spid="42" grpId="0" animBg="1"/>
      <p:bldP spid="43" grpId="0" animBg="1"/>
      <p:bldP spid="45" grpId="0"/>
      <p:bldP spid="46" grpId="0" animBg="1"/>
      <p:bldP spid="47" grpId="0" animBg="1"/>
      <p:bldP spid="49" grpId="0"/>
      <p:bldP spid="19" grpId="0"/>
      <p:bldP spid="19" grpId="1"/>
      <p:bldP spid="74" grpId="0"/>
      <p:bldP spid="74" grpId="3"/>
      <p:bldP spid="76" grpId="0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171440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短信登录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slow">
    <p:comb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Cache Aside Pattern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占位符 1"/>
          <p:cNvSpPr txBox="1"/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先删除缓存，再操作数据库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占位符 1"/>
          <p:cNvSpPr txBox="1"/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先操作数据库，再删除缓存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8" name="直线连接符 8"/>
          <p:cNvCxnSpPr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肘形连接符 25"/>
          <p:cNvCxnSpPr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4" name="直线连接符 8"/>
          <p:cNvCxnSpPr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624582" y="365127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78581" y="381604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7" name="肘形连接符 25"/>
          <p:cNvCxnSpPr>
            <a:endCxn id="36" idx="3"/>
          </p:cNvCxnSpPr>
          <p:nvPr/>
        </p:nvCxnSpPr>
        <p:spPr>
          <a:xfrm rot="16200000" flipH="1">
            <a:off x="3602601" y="383447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065650" y="3749596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863304" y="552737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917303" y="569213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肘形连接符 25"/>
          <p:cNvCxnSpPr>
            <a:endCxn id="43" idx="3"/>
          </p:cNvCxnSpPr>
          <p:nvPr/>
        </p:nvCxnSpPr>
        <p:spPr>
          <a:xfrm rot="16200000" flipH="1">
            <a:off x="1841323" y="571056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304372" y="562569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624582" y="466692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78581" y="483169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8" name="肘形连接符 25"/>
          <p:cNvCxnSpPr>
            <a:endCxn id="47" idx="3"/>
          </p:cNvCxnSpPr>
          <p:nvPr/>
        </p:nvCxnSpPr>
        <p:spPr>
          <a:xfrm rot="16200000" flipH="1">
            <a:off x="3602601" y="485012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065650" y="476524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327829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1" name="直线连接符 8"/>
          <p:cNvCxnSpPr>
            <a:stCxn id="50" idx="2"/>
          </p:cNvCxnSpPr>
          <p:nvPr/>
        </p:nvCxnSpPr>
        <p:spPr>
          <a:xfrm>
            <a:off x="7645461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591789" y="468623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645788" y="485100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肘形连接符 25"/>
          <p:cNvCxnSpPr>
            <a:endCxn id="53" idx="3"/>
          </p:cNvCxnSpPr>
          <p:nvPr/>
        </p:nvCxnSpPr>
        <p:spPr>
          <a:xfrm rot="16200000" flipH="1">
            <a:off x="7569808" y="486943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032857" y="4784559"/>
            <a:ext cx="10565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未命中，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079934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7" name="直线连接符 8"/>
          <p:cNvCxnSpPr>
            <a:stCxn id="56" idx="2"/>
          </p:cNvCxnSpPr>
          <p:nvPr/>
        </p:nvCxnSpPr>
        <p:spPr>
          <a:xfrm>
            <a:off x="9397566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9333483" y="293355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387482" y="309831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0" name="肘形连接符 25"/>
          <p:cNvCxnSpPr>
            <a:endCxn id="59" idx="3"/>
          </p:cNvCxnSpPr>
          <p:nvPr/>
        </p:nvCxnSpPr>
        <p:spPr>
          <a:xfrm rot="16200000" flipH="1">
            <a:off x="9311502" y="311674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9774551" y="303187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591462" y="55254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645461" y="56902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4" name="肘形连接符 25"/>
          <p:cNvCxnSpPr>
            <a:endCxn id="63" idx="3"/>
          </p:cNvCxnSpPr>
          <p:nvPr/>
        </p:nvCxnSpPr>
        <p:spPr>
          <a:xfrm rot="16200000" flipH="1">
            <a:off x="7569481" y="57086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8032530" y="562381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333483" y="394919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387482" y="411396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8" name="肘形连接符 25"/>
          <p:cNvCxnSpPr>
            <a:endCxn id="67" idx="3"/>
          </p:cNvCxnSpPr>
          <p:nvPr/>
        </p:nvCxnSpPr>
        <p:spPr>
          <a:xfrm rot="16200000" flipH="1">
            <a:off x="9311502" y="413239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9774551" y="4047518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/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</a:rPr>
                <a:t>缓存</a:t>
              </a:r>
              <a:endParaRPr lang="zh-CN" altLang="en-US" sz="1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/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</a:rPr>
                <a:t>数据库</a:t>
              </a:r>
              <a:endParaRPr lang="zh-CN" altLang="en-US" sz="1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293138" y="142759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05200" y="949325"/>
            <a:ext cx="767207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如果先删除缓存在更新数据库的话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会出现缓存与数据库数据不一致的问题</a:t>
            </a:r>
            <a:endParaRPr lang="zh-CN" altLang="en-US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repeatCount="3000" fill="remove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6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7" presetClass="emph" presetSubtype="0" repeatCount="3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62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/>
      <p:bldP spid="45" grpId="0"/>
      <p:bldP spid="46" grpId="0" animBg="1"/>
      <p:bldP spid="47" grpId="0" animBg="1"/>
      <p:bldP spid="49" grpId="0"/>
      <p:bldP spid="50" grpId="0" animBg="1"/>
      <p:bldP spid="52" grpId="0" animBg="1"/>
      <p:bldP spid="53" grpId="0" animBg="1"/>
      <p:bldP spid="55" grpId="0"/>
      <p:bldP spid="56" grpId="0" animBg="1"/>
      <p:bldP spid="58" grpId="0" animBg="1"/>
      <p:bldP spid="59" grpId="0" animBg="1"/>
      <p:bldP spid="61" grpId="0"/>
      <p:bldP spid="62" grpId="0" animBg="1"/>
      <p:bldP spid="63" grpId="0" animBg="1"/>
      <p:bldP spid="65" grpId="0"/>
      <p:bldP spid="66" grpId="0" animBg="1"/>
      <p:bldP spid="67" grpId="0" animBg="1"/>
      <p:bldP spid="69" grpId="0"/>
      <p:bldP spid="19" grpId="1"/>
      <p:bldP spid="19" grpId="2"/>
      <p:bldP spid="19" grpId="3"/>
      <p:bldP spid="74" grpId="1"/>
      <p:bldP spid="74" grpId="2"/>
      <p:bldP spid="74" grpId="3"/>
      <p:bldP spid="74" grpId="4"/>
      <p:bldP spid="76" grpId="3" build="allAtOnce"/>
      <p:bldP spid="76" grpId="5" build="allAtOnce"/>
      <p:bldP spid="76" grpId="6" build="allAtOnce"/>
      <p:bldP spid="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Cache Aside Pattern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占位符 1"/>
          <p:cNvSpPr txBox="1"/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先删除缓存，再操作数据库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占位符 1"/>
          <p:cNvSpPr txBox="1"/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先操作数据库，再删除缓存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8" name="直线连接符 8"/>
          <p:cNvCxnSpPr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肘形连接符 25"/>
          <p:cNvCxnSpPr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4" name="直线连接符 8"/>
          <p:cNvCxnSpPr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624582" y="365127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78581" y="381604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7" name="肘形连接符 25"/>
          <p:cNvCxnSpPr>
            <a:endCxn id="36" idx="3"/>
          </p:cNvCxnSpPr>
          <p:nvPr/>
        </p:nvCxnSpPr>
        <p:spPr>
          <a:xfrm rot="16200000" flipH="1">
            <a:off x="3602601" y="383447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065650" y="3749596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863304" y="552737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917303" y="569213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肘形连接符 25"/>
          <p:cNvCxnSpPr>
            <a:endCxn id="43" idx="3"/>
          </p:cNvCxnSpPr>
          <p:nvPr/>
        </p:nvCxnSpPr>
        <p:spPr>
          <a:xfrm rot="16200000" flipH="1">
            <a:off x="1841323" y="571056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304372" y="562569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624582" y="466692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78581" y="483169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8" name="肘形连接符 25"/>
          <p:cNvCxnSpPr>
            <a:endCxn id="47" idx="3"/>
          </p:cNvCxnSpPr>
          <p:nvPr/>
        </p:nvCxnSpPr>
        <p:spPr>
          <a:xfrm rot="16200000" flipH="1">
            <a:off x="3602601" y="485012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065650" y="476524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327829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1" name="直线连接符 8"/>
          <p:cNvCxnSpPr>
            <a:stCxn id="50" idx="2"/>
          </p:cNvCxnSpPr>
          <p:nvPr/>
        </p:nvCxnSpPr>
        <p:spPr>
          <a:xfrm>
            <a:off x="7645461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582289" y="2972205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636288" y="3136972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肘形连接符 25"/>
          <p:cNvCxnSpPr>
            <a:endCxn id="53" idx="3"/>
          </p:cNvCxnSpPr>
          <p:nvPr/>
        </p:nvCxnSpPr>
        <p:spPr>
          <a:xfrm rot="16200000" flipH="1">
            <a:off x="7560308" y="3155404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023357" y="3070525"/>
            <a:ext cx="10565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未命中，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079934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7" name="直线连接符 8"/>
          <p:cNvCxnSpPr>
            <a:stCxn id="56" idx="2"/>
          </p:cNvCxnSpPr>
          <p:nvPr/>
        </p:nvCxnSpPr>
        <p:spPr>
          <a:xfrm>
            <a:off x="9397566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9343567" y="370598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397566" y="387074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0" name="肘形连接符 25"/>
          <p:cNvCxnSpPr>
            <a:endCxn id="59" idx="3"/>
          </p:cNvCxnSpPr>
          <p:nvPr/>
        </p:nvCxnSpPr>
        <p:spPr>
          <a:xfrm rot="16200000" flipH="1">
            <a:off x="9321586" y="388917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9784635" y="380430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582289" y="558207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636288" y="574684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4" name="肘形连接符 25"/>
          <p:cNvCxnSpPr>
            <a:endCxn id="63" idx="3"/>
          </p:cNvCxnSpPr>
          <p:nvPr/>
        </p:nvCxnSpPr>
        <p:spPr>
          <a:xfrm rot="16200000" flipH="1">
            <a:off x="7560308" y="576527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8023357" y="568039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343567" y="472162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397566" y="488639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8" name="肘形连接符 25"/>
          <p:cNvCxnSpPr>
            <a:endCxn id="67" idx="3"/>
          </p:cNvCxnSpPr>
          <p:nvPr/>
        </p:nvCxnSpPr>
        <p:spPr>
          <a:xfrm rot="16200000" flipH="1">
            <a:off x="9321586" y="490482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9784635" y="4819948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/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</a:rPr>
                <a:t>缓存</a:t>
              </a:r>
              <a:endParaRPr lang="zh-CN" altLang="en-US" sz="1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/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</a:rPr>
                <a:t>数据库</a:t>
              </a:r>
              <a:endParaRPr lang="zh-CN" altLang="en-US" sz="1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283963" y="2085427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 rot="19481635">
            <a:off x="9889346" y="5788434"/>
            <a:ext cx="987809" cy="676715"/>
            <a:chOff x="6030507" y="5973592"/>
            <a:chExt cx="987809" cy="676715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17305 0.2201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05 0.22014 L 0.00013 -0.095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5" grpId="0"/>
      <p:bldP spid="62" grpId="0" animBg="1"/>
      <p:bldP spid="63" grpId="0" animBg="1"/>
      <p:bldP spid="65" grpId="0"/>
      <p:bldP spid="19" grpId="2"/>
      <p:bldP spid="19" grpId="3"/>
      <p:bldP spid="74" grpId="1"/>
      <p:bldP spid="76" grpId="2"/>
      <p:bldP spid="77" grpId="0"/>
      <p:bldP spid="77" grpId="1"/>
      <p:bldP spid="77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583" y="1463040"/>
            <a:ext cx="6038127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缓存更新策略的最佳实践方案：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低一致性需求：使用</a:t>
            </a:r>
            <a:r>
              <a:rPr lang="en-US" altLang="zh-CN"/>
              <a:t>Redis</a:t>
            </a:r>
            <a:r>
              <a:rPr lang="zh-CN" altLang="en-US"/>
              <a:t>自带的内存淘汰机制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高一致性需求：主动更新，并以超时剔除作为兜底方案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读操作：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缓存命中则直接返回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缓存未命中则查询数据库，并写入缓存，设定超时时间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写操作：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先写数据库，然后再删除缓存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要确保数据库与缓存操作的原子性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给查询商铺的缓存添加超时剔除和主动更新的策略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ShopController</a:t>
            </a:r>
            <a:r>
              <a:rPr lang="zh-CN" altLang="en-US"/>
              <a:t>中的业务逻辑，满足下面的需求：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查询店铺时，如果缓存未命中，则查询数据库，将数据库结果写入缓存，并设置超时时间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修改店铺时，先修改数据库，再删除缓存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缓存穿透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缓存穿透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是指客户端请求的数据在缓存中和数据库中都不存在，这样缓存永远不会生效，这些请求都会打到数据库。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常见的解决方案有两种：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缓存空对象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72009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优点：实现简单，维护方便</a:t>
            </a:r>
            <a:endParaRPr lang="en-US" altLang="zh-CN" sz="1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72009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缺点：</a:t>
            </a:r>
            <a:endParaRPr lang="en-US" altLang="zh-CN" sz="1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259840" lvl="2" indent="-285750"/>
            <a:r>
              <a:rPr lang="zh-CN" altLang="en-US" sz="1465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额外的内存消耗</a:t>
            </a:r>
            <a:endParaRPr lang="en-US" altLang="zh-CN" sz="1465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259840" lvl="2" indent="-285750"/>
            <a:r>
              <a:rPr lang="zh-CN" altLang="en-US" sz="1465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可能造成短期的不一致</a:t>
            </a:r>
            <a:endParaRPr lang="en-US" altLang="zh-CN" sz="1465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布隆过滤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72009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优点：内存占用较少，没有多余</a:t>
            </a:r>
            <a:r>
              <a:rPr lang="en-US" altLang="zh-CN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endParaRPr lang="en-US" altLang="zh-CN" sz="1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72009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缺点：</a:t>
            </a:r>
            <a:endParaRPr lang="en-US" altLang="zh-CN" sz="1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259840" lvl="2" indent="-285750"/>
            <a:r>
              <a:rPr lang="zh-CN" altLang="en-US" sz="1465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实现复杂</a:t>
            </a:r>
            <a:endParaRPr lang="en-US" altLang="zh-CN" sz="1465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259840" lvl="2" indent="-285750"/>
            <a:r>
              <a:rPr lang="zh-CN" altLang="en-US" sz="1465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存在误判可能</a:t>
            </a:r>
            <a:endParaRPr lang="en-US" altLang="zh-CN" sz="12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259840" lvl="2" indent="-285750"/>
            <a:endParaRPr lang="en-US" altLang="zh-CN" sz="1465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缓存穿透</a:t>
            </a:r>
            <a:endParaRPr lang="zh-CN" altLang="en-US" sz="20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4914755" y="246422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914755" y="573032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917919" y="409727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箭头: 右 7"/>
          <p:cNvSpPr/>
          <p:nvPr/>
        </p:nvSpPr>
        <p:spPr>
          <a:xfrm rot="5400000">
            <a:off x="4963140" y="3294771"/>
            <a:ext cx="1075156" cy="366089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请求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51990" y="5433203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" name="箭头: 右 14"/>
          <p:cNvSpPr/>
          <p:nvPr/>
        </p:nvSpPr>
        <p:spPr>
          <a:xfrm rot="5400000">
            <a:off x="4963139" y="4946037"/>
            <a:ext cx="1075156" cy="366088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请求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81768" y="3792316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7" name="箭头: 右 16"/>
          <p:cNvSpPr/>
          <p:nvPr/>
        </p:nvSpPr>
        <p:spPr>
          <a:xfrm rot="16200000">
            <a:off x="6071975" y="4928944"/>
            <a:ext cx="1075156" cy="366087"/>
          </a:xfrm>
          <a:prstGeom prst="rightArrow">
            <a:avLst>
              <a:gd name="adj1" fmla="val 42736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02285" y="4993949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null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8685302" y="245534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8685302" y="572144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8688466" y="408839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914755" y="246422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914755" y="573032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917919" y="409727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8685302" y="3374640"/>
            <a:ext cx="1072445" cy="2539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布隆过滤器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箭头: 右 28"/>
          <p:cNvSpPr/>
          <p:nvPr/>
        </p:nvSpPr>
        <p:spPr>
          <a:xfrm rot="5400000">
            <a:off x="8777873" y="2990277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请求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箭头: 右 29"/>
          <p:cNvSpPr/>
          <p:nvPr/>
        </p:nvSpPr>
        <p:spPr>
          <a:xfrm rot="16200000">
            <a:off x="9331498" y="2988462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拒绝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175979" y="2967597"/>
            <a:ext cx="8331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不存在</a:t>
            </a:r>
            <a:endParaRPr lang="en-US" altLang="zh-CN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则拒绝</a:t>
            </a:r>
            <a:endParaRPr lang="en-US" altLang="zh-CN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2" name="箭头: 右 31"/>
          <p:cNvSpPr/>
          <p:nvPr/>
        </p:nvSpPr>
        <p:spPr>
          <a:xfrm rot="5400000">
            <a:off x="9019085" y="3707135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放行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44724" y="3695076"/>
            <a:ext cx="7912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存在，</a:t>
            </a:r>
            <a:endParaRPr lang="en-US" altLang="zh-CN" sz="105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则放行</a:t>
            </a:r>
            <a:endParaRPr lang="en-US" altLang="zh-CN" sz="105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4" name="箭头: 右 33"/>
          <p:cNvSpPr/>
          <p:nvPr/>
        </p:nvSpPr>
        <p:spPr>
          <a:xfrm rot="16200000">
            <a:off x="9878975" y="3348175"/>
            <a:ext cx="1029636" cy="304799"/>
          </a:xfrm>
          <a:prstGeom prst="rightArrow">
            <a:avLst>
              <a:gd name="adj1" fmla="val 42594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返回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480313" y="3686762"/>
            <a:ext cx="927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缓存命中，</a:t>
            </a:r>
            <a:endParaRPr lang="en-US" altLang="zh-CN" sz="105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则返回</a:t>
            </a:r>
            <a:endParaRPr lang="en-US" altLang="zh-CN" sz="105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7" name="箭头: 右 36"/>
          <p:cNvSpPr/>
          <p:nvPr/>
        </p:nvSpPr>
        <p:spPr>
          <a:xfrm rot="5400000">
            <a:off x="8691557" y="4959588"/>
            <a:ext cx="1075158" cy="304799"/>
          </a:xfrm>
          <a:prstGeom prst="rightArrow">
            <a:avLst>
              <a:gd name="adj1" fmla="val 27779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331132" y="4864284"/>
            <a:ext cx="8751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缓存未命中，则查询数据库</a:t>
            </a:r>
            <a:endParaRPr lang="en-US" altLang="zh-CN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9" name="箭头: 右 38"/>
          <p:cNvSpPr/>
          <p:nvPr/>
        </p:nvSpPr>
        <p:spPr>
          <a:xfrm rot="16200000">
            <a:off x="9774784" y="4986253"/>
            <a:ext cx="1039666" cy="304800"/>
          </a:xfrm>
          <a:prstGeom prst="rightArrow">
            <a:avLst>
              <a:gd name="adj1" fmla="val 29989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438420" y="4976350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缓存数据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1" name="箭头: 右 40"/>
          <p:cNvSpPr/>
          <p:nvPr/>
        </p:nvSpPr>
        <p:spPr>
          <a:xfrm rot="16200000">
            <a:off x="9751228" y="4155294"/>
            <a:ext cx="2720064" cy="304799"/>
          </a:xfrm>
          <a:prstGeom prst="rightArrow">
            <a:avLst>
              <a:gd name="adj1" fmla="val 42594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返回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849481" y="5201665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设置</a:t>
            </a: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TTL</a:t>
            </a:r>
            <a:endParaRPr lang="en-US" altLang="zh-CN" sz="105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3" grpId="0"/>
      <p:bldP spid="15" grpId="0" animBg="1"/>
      <p:bldP spid="16" grpId="0"/>
      <p:bldP spid="17" grpId="0" animBg="1"/>
      <p:bldP spid="18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89655" y="1683431"/>
            <a:ext cx="4846320" cy="4634089"/>
            <a:chOff x="578366" y="1683431"/>
            <a:chExt cx="4846320" cy="4634089"/>
          </a:xfrm>
        </p:grpSpPr>
        <p:sp>
          <p:nvSpPr>
            <p:cNvPr id="118" name="矩形: 圆角 117"/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开始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0" name="矩形: 圆角 119"/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提交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21" name="直接箭头连接符 120"/>
            <p:cNvCxnSpPr>
              <a:stCxn id="119" idx="4"/>
              <a:endCxn id="120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菱形 121"/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判断缓存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是否命中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24" name="直接箭头连接符 123"/>
            <p:cNvCxnSpPr>
              <a:stCxn id="122" idx="2"/>
              <a:endCxn id="126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文本框 124"/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6" name="矩形: 圆角 125"/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返回商铺信息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结束</a:t>
              </a:r>
              <a:endPara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28" name="直接箭头连接符 127"/>
            <p:cNvCxnSpPr>
              <a:endCxn id="127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矩形: 圆角 128"/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查询商铺缓存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30" name="直接箭头连接符 129"/>
            <p:cNvCxnSpPr>
              <a:stCxn id="120" idx="2"/>
              <a:endCxn id="129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接箭头连接符 130"/>
            <p:cNvCxnSpPr>
              <a:stCxn id="129" idx="2"/>
              <a:endCxn id="122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矩形: 圆角 131"/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查询数据库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33" name="连接符: 肘形 132"/>
            <p:cNvCxnSpPr>
              <a:stCxn id="134" idx="2"/>
              <a:endCxn id="127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矩形: 圆角 133"/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404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135" name="菱形 134"/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判断商铺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是否存在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36" name="直接箭头连接符 135"/>
            <p:cNvCxnSpPr>
              <a:stCxn id="132" idx="2"/>
              <a:endCxn id="135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连接符: 肘形 136"/>
            <p:cNvCxnSpPr>
              <a:stCxn id="135" idx="3"/>
              <a:endCxn id="134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矩形: 圆角 137"/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39" name="直接箭头连接符 138"/>
            <p:cNvCxnSpPr>
              <a:stCxn id="138" idx="1"/>
              <a:endCxn id="126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连接符: 肘形 139"/>
            <p:cNvCxnSpPr>
              <a:stCxn id="135" idx="1"/>
              <a:endCxn id="138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>
              <a:stCxn id="122" idx="3"/>
              <a:endCxn id="132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文本框 141"/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4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缓存穿透</a:t>
            </a:r>
            <a:endParaRPr lang="zh-CN" altLang="en-US" sz="20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764454" y="1683431"/>
            <a:ext cx="4846320" cy="4634089"/>
            <a:chOff x="6764454" y="1683431"/>
            <a:chExt cx="4846320" cy="4634089"/>
          </a:xfrm>
        </p:grpSpPr>
        <p:sp>
          <p:nvSpPr>
            <p:cNvPr id="145" name="矩形: 圆角 144"/>
            <p:cNvSpPr/>
            <p:nvPr/>
          </p:nvSpPr>
          <p:spPr>
            <a:xfrm>
              <a:off x="6764454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7579113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开始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7" name="矩形: 圆角 146"/>
            <p:cNvSpPr/>
            <p:nvPr/>
          </p:nvSpPr>
          <p:spPr>
            <a:xfrm>
              <a:off x="7424708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提交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48" name="直接箭头连接符 147"/>
            <p:cNvCxnSpPr>
              <a:stCxn id="146" idx="4"/>
              <a:endCxn id="147" idx="0"/>
            </p:cNvCxnSpPr>
            <p:nvPr/>
          </p:nvCxnSpPr>
          <p:spPr>
            <a:xfrm>
              <a:off x="7784815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菱形 148"/>
            <p:cNvSpPr/>
            <p:nvPr/>
          </p:nvSpPr>
          <p:spPr>
            <a:xfrm>
              <a:off x="7206488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判断缓存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是否命中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8589778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51" name="直接箭头连接符 150"/>
            <p:cNvCxnSpPr>
              <a:stCxn id="149" idx="2"/>
              <a:endCxn id="153" idx="0"/>
            </p:cNvCxnSpPr>
            <p:nvPr/>
          </p:nvCxnSpPr>
          <p:spPr>
            <a:xfrm>
              <a:off x="7786464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2" name="文本框 151"/>
            <p:cNvSpPr txBox="1"/>
            <p:nvPr/>
          </p:nvSpPr>
          <p:spPr>
            <a:xfrm>
              <a:off x="7779381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3" name="矩形: 圆角 152"/>
            <p:cNvSpPr/>
            <p:nvPr/>
          </p:nvSpPr>
          <p:spPr>
            <a:xfrm>
              <a:off x="7464743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返回商铺信息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4" name="椭圆 153"/>
            <p:cNvSpPr/>
            <p:nvPr/>
          </p:nvSpPr>
          <p:spPr>
            <a:xfrm>
              <a:off x="7579113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结束</a:t>
              </a:r>
              <a:endPara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55" name="直接箭头连接符 154"/>
            <p:cNvCxnSpPr>
              <a:stCxn id="153" idx="2"/>
              <a:endCxn id="154" idx="0"/>
            </p:cNvCxnSpPr>
            <p:nvPr/>
          </p:nvCxnSpPr>
          <p:spPr>
            <a:xfrm flipH="1">
              <a:off x="7784815" y="5648551"/>
              <a:ext cx="5466" cy="30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6" name="矩形: 圆角 155"/>
            <p:cNvSpPr/>
            <p:nvPr/>
          </p:nvSpPr>
          <p:spPr>
            <a:xfrm>
              <a:off x="7418377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查询商铺缓存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57" name="直接箭头连接符 156"/>
            <p:cNvCxnSpPr>
              <a:stCxn id="147" idx="2"/>
              <a:endCxn id="156" idx="0"/>
            </p:cNvCxnSpPr>
            <p:nvPr/>
          </p:nvCxnSpPr>
          <p:spPr>
            <a:xfrm flipH="1">
              <a:off x="7783299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直接箭头连接符 157"/>
            <p:cNvCxnSpPr>
              <a:stCxn id="156" idx="2"/>
              <a:endCxn id="149" idx="0"/>
            </p:cNvCxnSpPr>
            <p:nvPr/>
          </p:nvCxnSpPr>
          <p:spPr>
            <a:xfrm>
              <a:off x="7783299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矩形: 圆角 158"/>
            <p:cNvSpPr/>
            <p:nvPr/>
          </p:nvSpPr>
          <p:spPr>
            <a:xfrm>
              <a:off x="9695837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查询数据库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60" name="连接符: 肘形 159"/>
            <p:cNvCxnSpPr>
              <a:stCxn id="161" idx="2"/>
              <a:endCxn id="154" idx="6"/>
            </p:cNvCxnSpPr>
            <p:nvPr/>
          </p:nvCxnSpPr>
          <p:spPr>
            <a:xfrm rot="5400000">
              <a:off x="9243686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矩形: 圆角 160"/>
            <p:cNvSpPr/>
            <p:nvPr/>
          </p:nvSpPr>
          <p:spPr>
            <a:xfrm>
              <a:off x="10623477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404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162" name="菱形 161"/>
            <p:cNvSpPr/>
            <p:nvPr/>
          </p:nvSpPr>
          <p:spPr>
            <a:xfrm>
              <a:off x="9456925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判断商铺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是否存在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63" name="直接箭头连接符 162"/>
            <p:cNvCxnSpPr>
              <a:stCxn id="159" idx="2"/>
              <a:endCxn id="162" idx="0"/>
            </p:cNvCxnSpPr>
            <p:nvPr/>
          </p:nvCxnSpPr>
          <p:spPr>
            <a:xfrm>
              <a:off x="10021375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连接符: 肘形 163"/>
            <p:cNvCxnSpPr>
              <a:stCxn id="162" idx="3"/>
              <a:endCxn id="161" idx="0"/>
            </p:cNvCxnSpPr>
            <p:nvPr/>
          </p:nvCxnSpPr>
          <p:spPr>
            <a:xfrm>
              <a:off x="10585825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5" name="矩形: 圆角 164"/>
            <p:cNvSpPr/>
            <p:nvPr/>
          </p:nvSpPr>
          <p:spPr>
            <a:xfrm>
              <a:off x="8699539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66" name="直接箭头连接符 165"/>
            <p:cNvCxnSpPr>
              <a:stCxn id="165" idx="1"/>
              <a:endCxn id="153" idx="3"/>
            </p:cNvCxnSpPr>
            <p:nvPr/>
          </p:nvCxnSpPr>
          <p:spPr>
            <a:xfrm flipH="1">
              <a:off x="8115818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连接符: 肘形 166"/>
            <p:cNvCxnSpPr>
              <a:stCxn id="162" idx="1"/>
              <a:endCxn id="165" idx="0"/>
            </p:cNvCxnSpPr>
            <p:nvPr/>
          </p:nvCxnSpPr>
          <p:spPr>
            <a:xfrm rot="10800000" flipV="1">
              <a:off x="9099541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箭头连接符 167"/>
            <p:cNvCxnSpPr>
              <a:stCxn id="149" idx="3"/>
              <a:endCxn id="159" idx="1"/>
            </p:cNvCxnSpPr>
            <p:nvPr/>
          </p:nvCxnSpPr>
          <p:spPr>
            <a:xfrm>
              <a:off x="8366439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文本框 168"/>
            <p:cNvSpPr txBox="1"/>
            <p:nvPr/>
          </p:nvSpPr>
          <p:spPr>
            <a:xfrm>
              <a:off x="9077296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10589693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箭头: 右 9"/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</a:t>
            </a:r>
            <a:endParaRPr lang="en-US" altLang="zh-CN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缓存穿透</a:t>
            </a:r>
            <a:endParaRPr lang="zh-CN" altLang="en-US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172" name="矩形: 圆角 171"/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3" name="椭圆 172"/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开始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4" name="矩形: 圆角 173"/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提交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75" name="直接箭头连接符 174"/>
            <p:cNvCxnSpPr>
              <a:stCxn id="173" idx="4"/>
              <a:endCxn id="174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菱形 175"/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判断缓存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是否命中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78" name="直接箭头连接符 177"/>
            <p:cNvCxnSpPr>
              <a:stCxn id="176" idx="2"/>
              <a:endCxn id="180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文本框 178"/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0" name="矩形: 圆角 179"/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返回商铺信息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1" name="椭圆 180"/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结束</a:t>
              </a:r>
              <a:endPara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82" name="直接箭头连接符 181"/>
            <p:cNvCxnSpPr>
              <a:endCxn id="181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矩形: 圆角 182"/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查询商铺缓存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84" name="直接箭头连接符 183"/>
            <p:cNvCxnSpPr>
              <a:stCxn id="174" idx="2"/>
              <a:endCxn id="183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箭头连接符 184"/>
            <p:cNvCxnSpPr>
              <a:stCxn id="183" idx="2"/>
              <a:endCxn id="176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矩形: 圆角 185"/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查询数据库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87" name="连接符: 肘形 186"/>
            <p:cNvCxnSpPr>
              <a:stCxn id="188" idx="2"/>
              <a:endCxn id="181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矩形: 圆角 187"/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404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189" name="菱形 188"/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判断商铺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是否存在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0" name="直接箭头连接符 189"/>
            <p:cNvCxnSpPr>
              <a:stCxn id="186" idx="2"/>
              <a:endCxn id="189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连接符: 肘形 190"/>
            <p:cNvCxnSpPr>
              <a:stCxn id="189" idx="3"/>
              <a:endCxn id="188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矩形: 圆角 191"/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93" name="直接箭头连接符 192"/>
            <p:cNvCxnSpPr>
              <a:stCxn id="192" idx="1"/>
              <a:endCxn id="180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连接符: 肘形 193"/>
            <p:cNvCxnSpPr>
              <a:stCxn id="189" idx="1"/>
              <a:endCxn id="192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直接箭头连接符 194"/>
            <p:cNvCxnSpPr>
              <a:stCxn id="176" idx="3"/>
              <a:endCxn id="186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文本框 195"/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50742 -3.33333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6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389 0 L 0 0 E" pathEditMode="relative" ptsTypes="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/>
          <p:cNvSpPr txBox="1"/>
          <p:nvPr/>
        </p:nvSpPr>
        <p:spPr>
          <a:xfrm>
            <a:off x="711200" y="1061085"/>
            <a:ext cx="10698163" cy="39878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缓存穿透</a:t>
            </a:r>
            <a:endParaRPr lang="zh-CN" altLang="en-US" sz="20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5" name="矩形: 圆角 144"/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7" name="矩形: 圆角 146"/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提交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商铺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48" name="直接箭头连接符 147"/>
          <p:cNvCxnSpPr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判断缓存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是否命中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1" name="直接箭头连接符 150"/>
          <p:cNvCxnSpPr>
            <a:stCxn id="149" idx="2"/>
            <a:endCxn id="153" idx="0"/>
          </p:cNvCxnSpPr>
          <p:nvPr/>
        </p:nvCxnSpPr>
        <p:spPr>
          <a:xfrm>
            <a:off x="7786464" y="4191263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7779381" y="45073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" name="矩形: 圆角 152"/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返回商铺信息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5" name="直接箭头连接符 154"/>
          <p:cNvCxnSpPr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/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查询商铺缓存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7" name="直接箭头连接符 156"/>
          <p:cNvCxnSpPr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/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0" name="连接符: 肘形 159"/>
          <p:cNvCxnSpPr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/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404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62" name="菱形 161"/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判断商铺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是否存在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3" name="直接箭头连接符 162"/>
          <p:cNvCxnSpPr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/>
          <p:cNvCxnSpPr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/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6" name="直接箭头连接符 165"/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/>
          <p:cNvCxnSpPr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/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箭头: 右 9"/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</a:t>
            </a:r>
            <a:endParaRPr lang="en-US" altLang="zh-CN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缓存穿透</a:t>
            </a:r>
            <a:endParaRPr lang="zh-CN" altLang="en-US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/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开始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8" name="矩形: 圆角 87"/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提交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89" name="直接箭头连接符 88"/>
            <p:cNvCxnSpPr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/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判断缓存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是否命中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2" name="直接箭头连接符 91"/>
            <p:cNvCxnSpPr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4" name="矩形: 圆角 93"/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返回商铺信息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结束</a:t>
              </a:r>
              <a:endPara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6" name="直接箭头连接符 95"/>
            <p:cNvCxnSpPr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/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查询商铺缓存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98" name="直接箭头连接符 97"/>
            <p:cNvCxnSpPr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/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查询数据库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01" name="连接符: 肘形 100"/>
            <p:cNvCxnSpPr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/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404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103" name="菱形 102"/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判断商铺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是否存在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04" name="直接箭头连接符 103"/>
            <p:cNvCxnSpPr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/>
            <p:cNvCxnSpPr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/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07" name="直接箭头连接符 106"/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/>
            <p:cNvCxnSpPr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/>
          <p:cNvSpPr txBox="1"/>
          <p:nvPr/>
        </p:nvSpPr>
        <p:spPr>
          <a:xfrm>
            <a:off x="711200" y="1061085"/>
            <a:ext cx="10698163" cy="39878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缓存穿透</a:t>
            </a:r>
            <a:endParaRPr lang="zh-CN" altLang="en-US" sz="20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5" name="矩形: 圆角 144"/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7" name="矩形: 圆角 146"/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提交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商铺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48" name="直接箭头连接符 147"/>
          <p:cNvCxnSpPr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判断缓存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是否命中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1" name="直接箭头连接符 150"/>
          <p:cNvCxnSpPr>
            <a:stCxn id="149" idx="2"/>
            <a:endCxn id="153" idx="0"/>
          </p:cNvCxnSpPr>
          <p:nvPr/>
        </p:nvCxnSpPr>
        <p:spPr>
          <a:xfrm>
            <a:off x="7786464" y="4191263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7779381" y="45073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" name="矩形: 圆角 152"/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返回商铺信息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5" name="直接箭头连接符 154"/>
          <p:cNvCxnSpPr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/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查询商铺缓存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7" name="直接箭头连接符 156"/>
          <p:cNvCxnSpPr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/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0" name="连接符: 肘形 159"/>
          <p:cNvCxnSpPr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/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将空值写入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62" name="菱形 161"/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判断商铺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是否存在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3" name="直接箭头连接符 162"/>
          <p:cNvCxnSpPr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/>
          <p:cNvCxnSpPr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/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6" name="直接箭头连接符 165"/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/>
          <p:cNvCxnSpPr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/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箭头: 右 9"/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</a:t>
            </a:r>
            <a:endParaRPr lang="en-US" altLang="zh-CN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缓存穿透</a:t>
            </a:r>
            <a:endParaRPr lang="zh-CN" altLang="en-US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/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开始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8" name="矩形: 圆角 87"/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提交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89" name="直接箭头连接符 88"/>
            <p:cNvCxnSpPr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/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判断缓存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是否命中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2" name="直接箭头连接符 91"/>
            <p:cNvCxnSpPr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4" name="矩形: 圆角 93"/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返回商铺信息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结束</a:t>
              </a:r>
              <a:endPara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6" name="直接箭头连接符 95"/>
            <p:cNvCxnSpPr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/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查询商铺缓存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98" name="直接箭头连接符 97"/>
            <p:cNvCxnSpPr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/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查询数据库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01" name="连接符: 肘形 100"/>
            <p:cNvCxnSpPr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/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404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103" name="菱形 102"/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判断商铺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是否存在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04" name="直接箭头连接符 103"/>
            <p:cNvCxnSpPr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/>
            <p:cNvCxnSpPr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/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07" name="直接箭头连接符 106"/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/>
            <p:cNvCxnSpPr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/>
          <p:cNvSpPr txBox="1"/>
          <p:nvPr/>
        </p:nvSpPr>
        <p:spPr>
          <a:xfrm>
            <a:off x="711200" y="1061085"/>
            <a:ext cx="10698163" cy="39878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缓存穿透</a:t>
            </a:r>
            <a:endParaRPr lang="zh-CN" altLang="en-US" sz="20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5" name="矩形: 圆角 144"/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7" name="矩形: 圆角 146"/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提交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商铺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48" name="直接箭头连接符 147"/>
          <p:cNvCxnSpPr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判断缓存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是否命中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1" name="直接箭头连接符 150"/>
          <p:cNvCxnSpPr>
            <a:stCxn id="149" idx="2"/>
            <a:endCxn id="57" idx="0"/>
          </p:cNvCxnSpPr>
          <p:nvPr/>
        </p:nvCxnSpPr>
        <p:spPr>
          <a:xfrm>
            <a:off x="7786464" y="4191263"/>
            <a:ext cx="3816" cy="30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7770306" y="4179439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" name="矩形: 圆角 152"/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返回商铺信息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5" name="直接箭头连接符 154"/>
          <p:cNvCxnSpPr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/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查询商铺缓存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7" name="直接箭头连接符 156"/>
          <p:cNvCxnSpPr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/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0" name="连接符: 肘形 159"/>
          <p:cNvCxnSpPr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/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将空值写入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62" name="菱形 161"/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判断商铺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是否存在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3" name="直接箭头连接符 162"/>
          <p:cNvCxnSpPr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/>
          <p:cNvCxnSpPr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/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6" name="直接箭头连接符 165"/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/>
          <p:cNvCxnSpPr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/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箭头: 右 9"/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</a:t>
            </a:r>
            <a:endParaRPr lang="en-US" altLang="zh-CN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缓存穿透</a:t>
            </a:r>
            <a:endParaRPr lang="zh-CN" altLang="en-US" sz="110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/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开始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8" name="矩形: 圆角 87"/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提交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89" name="直接箭头连接符 88"/>
            <p:cNvCxnSpPr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/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判断缓存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是否命中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2" name="直接箭头连接符 91"/>
            <p:cNvCxnSpPr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4" name="矩形: 圆角 93"/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返回商铺信息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结束</a:t>
              </a:r>
              <a:endPara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6" name="直接箭头连接符 95"/>
            <p:cNvCxnSpPr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/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查询商铺缓存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98" name="直接箭头连接符 97"/>
            <p:cNvCxnSpPr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/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查询数据库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01" name="连接符: 肘形 100"/>
            <p:cNvCxnSpPr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/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404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103" name="菱形 102"/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判断商铺</a:t>
              </a:r>
              <a:endPara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是否存在</a:t>
              </a:r>
              <a:endPara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04" name="直接箭头连接符 103"/>
            <p:cNvCxnSpPr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/>
            <p:cNvCxnSpPr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/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Redis</a:t>
              </a:r>
              <a:endPara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07" name="直接箭头连接符 106"/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/>
            <p:cNvCxnSpPr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7" name="菱形 56"/>
          <p:cNvSpPr/>
          <p:nvPr/>
        </p:nvSpPr>
        <p:spPr>
          <a:xfrm>
            <a:off x="7210304" y="4493922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判断是否是空值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937245" y="500047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819411" y="49731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4" name="直接箭头连接符 63"/>
          <p:cNvCxnSpPr>
            <a:stCxn id="57" idx="2"/>
            <a:endCxn id="153" idx="0"/>
          </p:cNvCxnSpPr>
          <p:nvPr/>
        </p:nvCxnSpPr>
        <p:spPr>
          <a:xfrm>
            <a:off x="7790280" y="4973110"/>
            <a:ext cx="1" cy="27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连接符: 肘形 66"/>
          <p:cNvCxnSpPr>
            <a:stCxn id="57" idx="1"/>
            <a:endCxn id="154" idx="2"/>
          </p:cNvCxnSpPr>
          <p:nvPr/>
        </p:nvCxnSpPr>
        <p:spPr>
          <a:xfrm rot="10800000" flipH="1" flipV="1">
            <a:off x="7210303" y="4733516"/>
            <a:ext cx="368809" cy="1342928"/>
          </a:xfrm>
          <a:prstGeom prst="bentConnector3">
            <a:avLst>
              <a:gd name="adj1" fmla="val -619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导入黑马点评项目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/>
          <p:cNvSpPr txBox="1"/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缓存穿透产生的原因是什么？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用户请求的数据在缓存中和数据库中都不存在，不断发起这样的请求，给数据库带来巨大压力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缓存穿透的解决方案有哪些？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缓存</a:t>
            </a:r>
            <a:r>
              <a:rPr lang="en-US" altLang="zh-CN" sz="1400"/>
              <a:t>null</a:t>
            </a:r>
            <a:r>
              <a:rPr lang="zh-CN" altLang="en-US" sz="1400"/>
              <a:t>值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布隆过滤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增强</a:t>
            </a:r>
            <a:r>
              <a:rPr lang="en-US" altLang="zh-CN" sz="1400"/>
              <a:t>id</a:t>
            </a:r>
            <a:r>
              <a:rPr lang="zh-CN" altLang="en-US" sz="1400"/>
              <a:t>的复杂度，避免被猜测</a:t>
            </a:r>
            <a:r>
              <a:rPr lang="en-US" altLang="zh-CN" sz="1400"/>
              <a:t>id</a:t>
            </a:r>
            <a:r>
              <a:rPr lang="zh-CN" altLang="en-US" sz="1400"/>
              <a:t>规律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做好数据的基础格式校验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加强用户权限校验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做好热点参数的限流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缓存雪崩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箭头: 下 17"/>
          <p:cNvSpPr/>
          <p:nvPr/>
        </p:nvSpPr>
        <p:spPr>
          <a:xfrm rot="10800000">
            <a:off x="6517917" y="2906654"/>
            <a:ext cx="643467" cy="2713580"/>
          </a:xfrm>
          <a:prstGeom prst="down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>
              <a:solidFill>
                <a:schemeClr val="dk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缓存雪崩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是指在同一时段大量的缓存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同时失效或者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服务宕机，导致大量请求到达数据库，带来巨大压力。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解决方案：</a:t>
            </a:r>
            <a:endParaRPr lang="en-US" altLang="zh-CN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给不同的</a:t>
            </a:r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TTL</a:t>
            </a: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添加随机值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利用</a:t>
            </a:r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集群提高服务的可用性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给缓存业务添加降级限流策略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给业务添加多级缓存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缓存雪崩</a:t>
            </a:r>
            <a:endParaRPr lang="zh-CN" altLang="en-US" sz="20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4645482" y="2430644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645482" y="5696742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648646" y="4063693"/>
            <a:ext cx="140642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箭头: 右 7"/>
          <p:cNvSpPr/>
          <p:nvPr/>
        </p:nvSpPr>
        <p:spPr>
          <a:xfrm rot="5400000">
            <a:off x="4633270" y="3027667"/>
            <a:ext cx="1075156" cy="833131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请求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箭头: 右 9"/>
          <p:cNvSpPr/>
          <p:nvPr/>
        </p:nvSpPr>
        <p:spPr>
          <a:xfrm rot="5400000">
            <a:off x="4644833" y="4677654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请求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12495" y="3758734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9" name="箭头: 下 18"/>
          <p:cNvSpPr/>
          <p:nvPr/>
        </p:nvSpPr>
        <p:spPr>
          <a:xfrm rot="10800000">
            <a:off x="10381803" y="2906654"/>
            <a:ext cx="643467" cy="2713580"/>
          </a:xfrm>
          <a:prstGeom prst="down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>
              <a:solidFill>
                <a:schemeClr val="dk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8509368" y="2430644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8509368" y="5696742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8512532" y="4063693"/>
            <a:ext cx="140642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箭头: 右 22"/>
          <p:cNvSpPr/>
          <p:nvPr/>
        </p:nvSpPr>
        <p:spPr>
          <a:xfrm rot="5400000">
            <a:off x="8497156" y="3027667"/>
            <a:ext cx="1075156" cy="833131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请求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箭头: 右 23"/>
          <p:cNvSpPr/>
          <p:nvPr/>
        </p:nvSpPr>
        <p:spPr>
          <a:xfrm rot="5400000">
            <a:off x="8508719" y="4677654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</a:rPr>
              <a:t>请求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爆炸形: 8 pt  25"/>
          <p:cNvSpPr/>
          <p:nvPr/>
        </p:nvSpPr>
        <p:spPr>
          <a:xfrm>
            <a:off x="7857066" y="3779174"/>
            <a:ext cx="2524737" cy="1065300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宕机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缓存击穿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9" name="文本占位符 1"/>
          <p:cNvSpPr txBox="1"/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缓存击穿问题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也叫热点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问题，就是一个被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高并发访问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并且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缓存重建业务较复杂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突然失效了，无数的请求访问会在瞬间给数据库带来巨大的冲击。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常见的解决方案有两种：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缓存击穿</a:t>
            </a:r>
            <a:endParaRPr lang="zh-CN" altLang="en-US" sz="20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290290" y="2115127"/>
            <a:ext cx="6987309" cy="424075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61255" y="226353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9" name="直线连接符 8"/>
          <p:cNvCxnSpPr>
            <a:stCxn id="28" idx="2"/>
          </p:cNvCxnSpPr>
          <p:nvPr/>
        </p:nvCxnSpPr>
        <p:spPr>
          <a:xfrm>
            <a:off x="4778887" y="264467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715715" y="2808530"/>
            <a:ext cx="115929" cy="3185869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69714" y="297329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2" name="肘形连接符 25"/>
          <p:cNvCxnSpPr>
            <a:endCxn id="31" idx="3"/>
          </p:cNvCxnSpPr>
          <p:nvPr/>
        </p:nvCxnSpPr>
        <p:spPr>
          <a:xfrm rot="16200000" flipH="1">
            <a:off x="4693734" y="299173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096193" y="2890927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69714" y="558316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2" name="肘形连接符 25"/>
          <p:cNvCxnSpPr>
            <a:endCxn id="41" idx="3"/>
          </p:cNvCxnSpPr>
          <p:nvPr/>
        </p:nvCxnSpPr>
        <p:spPr>
          <a:xfrm rot="16200000" flipH="1">
            <a:off x="4693734" y="560159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156783" y="5516720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77643" y="3679806"/>
            <a:ext cx="107989" cy="1653431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" name="肘形连接符 25"/>
          <p:cNvCxnSpPr>
            <a:endCxn id="51" idx="3"/>
          </p:cNvCxnSpPr>
          <p:nvPr/>
        </p:nvCxnSpPr>
        <p:spPr>
          <a:xfrm rot="16200000" flipH="1">
            <a:off x="4389505" y="4010395"/>
            <a:ext cx="940712" cy="51541"/>
          </a:xfrm>
          <a:prstGeom prst="bentConnector4">
            <a:avLst>
              <a:gd name="adj1" fmla="val 6059"/>
              <a:gd name="adj2" fmla="val 543530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5096193" y="4193227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重建缓存数据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101813" y="24000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61" name="直线连接符 8"/>
          <p:cNvCxnSpPr>
            <a:stCxn id="60" idx="2"/>
          </p:cNvCxnSpPr>
          <p:nvPr/>
        </p:nvCxnSpPr>
        <p:spPr>
          <a:xfrm>
            <a:off x="6419445" y="2781210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6365447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419445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4" name="肘形连接符 25"/>
          <p:cNvCxnSpPr>
            <a:endCxn id="63" idx="3"/>
          </p:cNvCxnSpPr>
          <p:nvPr/>
        </p:nvCxnSpPr>
        <p:spPr>
          <a:xfrm rot="16200000" flipH="1">
            <a:off x="6343465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6745924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427374" y="4165233"/>
            <a:ext cx="107999" cy="173885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0" name="肘形连接符 25"/>
          <p:cNvCxnSpPr>
            <a:endCxn id="69" idx="3"/>
          </p:cNvCxnSpPr>
          <p:nvPr/>
        </p:nvCxnSpPr>
        <p:spPr>
          <a:xfrm rot="16200000" flipH="1">
            <a:off x="6017885" y="4517173"/>
            <a:ext cx="983424" cy="51552"/>
          </a:xfrm>
          <a:prstGeom prst="bentConnector4">
            <a:avLst>
              <a:gd name="adj1" fmla="val 5796"/>
              <a:gd name="adj2" fmla="val 543436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745924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516864" y="254452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93" name="直线连接符 8"/>
          <p:cNvCxnSpPr>
            <a:stCxn id="92" idx="2"/>
          </p:cNvCxnSpPr>
          <p:nvPr/>
        </p:nvCxnSpPr>
        <p:spPr>
          <a:xfrm>
            <a:off x="7834496" y="292567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7780498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834496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6" name="肘形连接符 25"/>
          <p:cNvCxnSpPr>
            <a:endCxn id="95" idx="3"/>
          </p:cNvCxnSpPr>
          <p:nvPr/>
        </p:nvCxnSpPr>
        <p:spPr>
          <a:xfrm rot="16200000" flipH="1">
            <a:off x="7758516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>
            <a:off x="8160975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842425" y="4176889"/>
            <a:ext cx="93663" cy="172720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9" name="肘形连接符 25"/>
          <p:cNvCxnSpPr>
            <a:endCxn id="98" idx="3"/>
          </p:cNvCxnSpPr>
          <p:nvPr/>
        </p:nvCxnSpPr>
        <p:spPr>
          <a:xfrm rot="16200000" flipH="1">
            <a:off x="7422854" y="4527255"/>
            <a:ext cx="989252" cy="37216"/>
          </a:xfrm>
          <a:prstGeom prst="bentConnector4">
            <a:avLst>
              <a:gd name="adj1" fmla="val 6351"/>
              <a:gd name="adj2" fmla="val 71425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8160975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025136" y="2668557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02" name="直线连接符 8"/>
          <p:cNvCxnSpPr>
            <a:stCxn id="101" idx="2"/>
          </p:cNvCxnSpPr>
          <p:nvPr/>
        </p:nvCxnSpPr>
        <p:spPr>
          <a:xfrm>
            <a:off x="9342768" y="304970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9288770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342768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5" name="肘形连接符 25"/>
          <p:cNvCxnSpPr>
            <a:endCxn id="104" idx="3"/>
          </p:cNvCxnSpPr>
          <p:nvPr/>
        </p:nvCxnSpPr>
        <p:spPr>
          <a:xfrm rot="16200000" flipH="1">
            <a:off x="9266788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9669247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9350697" y="4165233"/>
            <a:ext cx="107999" cy="173885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8" name="肘形连接符 25"/>
          <p:cNvCxnSpPr>
            <a:endCxn id="107" idx="3"/>
          </p:cNvCxnSpPr>
          <p:nvPr/>
        </p:nvCxnSpPr>
        <p:spPr>
          <a:xfrm rot="16200000" flipH="1">
            <a:off x="8941208" y="4517173"/>
            <a:ext cx="983424" cy="51552"/>
          </a:xfrm>
          <a:prstGeom prst="bentConnector4">
            <a:avLst>
              <a:gd name="adj1" fmla="val 5796"/>
              <a:gd name="adj2" fmla="val 543436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9669247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>
            <a:off x="4248257" y="5994399"/>
            <a:ext cx="69873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8" name="文本占位符 1"/>
          <p:cNvSpPr txBox="1"/>
          <p:nvPr/>
        </p:nvSpPr>
        <p:spPr>
          <a:xfrm>
            <a:off x="933394" y="2682419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互斥锁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9" name="文本占位符 1"/>
          <p:cNvSpPr txBox="1"/>
          <p:nvPr/>
        </p:nvSpPr>
        <p:spPr>
          <a:xfrm>
            <a:off x="933393" y="3020163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逻辑过期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1" grpId="0" animBg="1"/>
      <p:bldP spid="33" grpId="0"/>
      <p:bldP spid="41" grpId="0" animBg="1"/>
      <p:bldP spid="43" grpId="0"/>
      <p:bldP spid="51" grpId="0" animBg="1"/>
      <p:bldP spid="53" grpId="0"/>
      <p:bldP spid="60" grpId="0" animBg="1"/>
      <p:bldP spid="62" grpId="0" animBg="1"/>
      <p:bldP spid="63" grpId="0" animBg="1"/>
      <p:bldP spid="65" grpId="0"/>
      <p:bldP spid="69" grpId="0" animBg="1"/>
      <p:bldP spid="71" grpId="0"/>
      <p:bldP spid="92" grpId="0" animBg="1"/>
      <p:bldP spid="94" grpId="0" animBg="1"/>
      <p:bldP spid="95" grpId="0" animBg="1"/>
      <p:bldP spid="97" grpId="0"/>
      <p:bldP spid="98" grpId="0" animBg="1"/>
      <p:bldP spid="100" grpId="0"/>
      <p:bldP spid="101" grpId="0" animBg="1"/>
      <p:bldP spid="103" grpId="0" animBg="1"/>
      <p:bldP spid="104" grpId="0" animBg="1"/>
      <p:bldP spid="106" grpId="0"/>
      <p:bldP spid="107" grpId="0" animBg="1"/>
      <p:bldP spid="109" grpId="0"/>
      <p:bldP spid="118" grpId="0"/>
      <p:bldP spid="1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: 圆角 129"/>
          <p:cNvSpPr/>
          <p:nvPr/>
        </p:nvSpPr>
        <p:spPr>
          <a:xfrm>
            <a:off x="5445211" y="1513746"/>
            <a:ext cx="6497973" cy="5011577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718520" y="1513746"/>
            <a:ext cx="3872141" cy="5011577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缓存击穿</a:t>
            </a:r>
            <a:endParaRPr lang="zh-CN" altLang="en-US" sz="20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58834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9" name="直线连接符 8"/>
          <p:cNvCxnSpPr>
            <a:stCxn id="28" idx="2"/>
          </p:cNvCxnSpPr>
          <p:nvPr/>
        </p:nvCxnSpPr>
        <p:spPr>
          <a:xfrm>
            <a:off x="1276466" y="2338410"/>
            <a:ext cx="7077" cy="418691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213294" y="2502261"/>
            <a:ext cx="114027" cy="3295319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67293" y="2584658"/>
            <a:ext cx="123200" cy="39356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2" name="肘形连接符 25"/>
          <p:cNvCxnSpPr>
            <a:endCxn id="31" idx="3"/>
          </p:cNvCxnSpPr>
          <p:nvPr/>
        </p:nvCxnSpPr>
        <p:spPr>
          <a:xfrm rot="16200000" flipH="1">
            <a:off x="1242914" y="2633859"/>
            <a:ext cx="228404" cy="66754"/>
          </a:xfrm>
          <a:prstGeom prst="bentConnector4">
            <a:avLst>
              <a:gd name="adj1" fmla="val 6923"/>
              <a:gd name="adj2" fmla="val 44245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593772" y="2584658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275542" y="3716163"/>
            <a:ext cx="103587" cy="91989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" name="肘形连接符 25"/>
          <p:cNvCxnSpPr>
            <a:endCxn id="51" idx="3"/>
          </p:cNvCxnSpPr>
          <p:nvPr/>
        </p:nvCxnSpPr>
        <p:spPr>
          <a:xfrm rot="16200000" flipH="1">
            <a:off x="1109750" y="3906732"/>
            <a:ext cx="507632" cy="31126"/>
          </a:xfrm>
          <a:prstGeom prst="bentConnector4">
            <a:avLst>
              <a:gd name="adj1" fmla="val 4697"/>
              <a:gd name="adj2" fmla="val 83443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608569" y="3754358"/>
            <a:ext cx="800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查询数据库重建缓存数据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8" name="文本占位符 1"/>
          <p:cNvSpPr txBox="1"/>
          <p:nvPr/>
        </p:nvSpPr>
        <p:spPr>
          <a:xfrm>
            <a:off x="2179423" y="1376305"/>
            <a:ext cx="950335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互斥锁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9" name="文本占位符 1"/>
          <p:cNvSpPr txBox="1"/>
          <p:nvPr/>
        </p:nvSpPr>
        <p:spPr>
          <a:xfrm>
            <a:off x="7416606" y="1328182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逻辑过期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265755" y="314546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6" name="肘形连接符 25"/>
          <p:cNvCxnSpPr>
            <a:endCxn id="55" idx="3"/>
          </p:cNvCxnSpPr>
          <p:nvPr/>
        </p:nvCxnSpPr>
        <p:spPr>
          <a:xfrm rot="16200000" flipH="1">
            <a:off x="1244469" y="317915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1592234" y="313304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277141" y="483420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7" name="肘形连接符 25"/>
          <p:cNvCxnSpPr>
            <a:endCxn id="66" idx="3"/>
          </p:cNvCxnSpPr>
          <p:nvPr/>
        </p:nvCxnSpPr>
        <p:spPr>
          <a:xfrm rot="16200000" flipH="1">
            <a:off x="1255855" y="486790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1603619" y="4821794"/>
            <a:ext cx="920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277928" y="5323322"/>
            <a:ext cx="114446" cy="308222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3" name="肘形连接符 25"/>
          <p:cNvCxnSpPr>
            <a:endCxn id="72" idx="3"/>
          </p:cNvCxnSpPr>
          <p:nvPr/>
        </p:nvCxnSpPr>
        <p:spPr>
          <a:xfrm rot="16200000" flipH="1">
            <a:off x="1264300" y="5349359"/>
            <a:ext cx="198148" cy="57999"/>
          </a:xfrm>
          <a:prstGeom prst="bentConnector4">
            <a:avLst>
              <a:gd name="adj1" fmla="val 11112"/>
              <a:gd name="adj2" fmla="val 49414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1617261" y="5305852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644133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76" name="直线连接符 8"/>
          <p:cNvCxnSpPr>
            <a:stCxn id="75" idx="2"/>
          </p:cNvCxnSpPr>
          <p:nvPr/>
        </p:nvCxnSpPr>
        <p:spPr>
          <a:xfrm>
            <a:off x="2961765" y="2338410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2898593" y="2502261"/>
            <a:ext cx="124808" cy="3744160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952592" y="2882075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9" name="肘形连接符 25"/>
          <p:cNvCxnSpPr>
            <a:endCxn id="78" idx="3"/>
          </p:cNvCxnSpPr>
          <p:nvPr/>
        </p:nvCxnSpPr>
        <p:spPr>
          <a:xfrm rot="16200000" flipH="1">
            <a:off x="2931306" y="2915771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3279071" y="2869663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951054" y="350171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5" name="肘形连接符 25"/>
          <p:cNvCxnSpPr>
            <a:endCxn id="84" idx="3"/>
          </p:cNvCxnSpPr>
          <p:nvPr/>
        </p:nvCxnSpPr>
        <p:spPr>
          <a:xfrm rot="16200000" flipH="1">
            <a:off x="2929768" y="353541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3277533" y="3489304"/>
            <a:ext cx="688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</a:t>
            </a:r>
            <a:endParaRPr lang="en-US" altLang="zh-CN" sz="1050">
              <a:solidFill>
                <a:schemeClr val="accent6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互斥锁</a:t>
            </a:r>
            <a:endParaRPr lang="en-US" altLang="zh-CN" sz="1050">
              <a:solidFill>
                <a:schemeClr val="accent6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失败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963227" y="5382709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1" name="肘形连接符 25"/>
          <p:cNvCxnSpPr>
            <a:endCxn id="90" idx="3"/>
          </p:cNvCxnSpPr>
          <p:nvPr/>
        </p:nvCxnSpPr>
        <p:spPr>
          <a:xfrm rot="16200000" flipH="1">
            <a:off x="2941941" y="5416405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3289706" y="537029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8" name="连接符: 肘形 17"/>
          <p:cNvCxnSpPr>
            <a:stCxn id="111" idx="3"/>
          </p:cNvCxnSpPr>
          <p:nvPr/>
        </p:nvCxnSpPr>
        <p:spPr>
          <a:xfrm flipH="1" flipV="1">
            <a:off x="3040855" y="2659325"/>
            <a:ext cx="56670" cy="1563468"/>
          </a:xfrm>
          <a:prstGeom prst="bentConnector4">
            <a:avLst>
              <a:gd name="adj1" fmla="val -1975029"/>
              <a:gd name="adj2" fmla="val 101665"/>
            </a:avLst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2961933" y="3984793"/>
            <a:ext cx="135592" cy="4759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198060" y="4780367"/>
            <a:ext cx="847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重试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3872969" y="4203286"/>
            <a:ext cx="7242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休眠一会儿，再重试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7" name="箭头: 上弧形 126"/>
          <p:cNvSpPr/>
          <p:nvPr/>
        </p:nvSpPr>
        <p:spPr>
          <a:xfrm rot="5400000">
            <a:off x="3007088" y="463082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9" name="箭头: 上弧形 128"/>
          <p:cNvSpPr/>
          <p:nvPr/>
        </p:nvSpPr>
        <p:spPr>
          <a:xfrm rot="5400000">
            <a:off x="3016766" y="499654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5676098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32" name="直线连接符 8"/>
          <p:cNvCxnSpPr>
            <a:stCxn id="131" idx="2"/>
          </p:cNvCxnSpPr>
          <p:nvPr/>
        </p:nvCxnSpPr>
        <p:spPr>
          <a:xfrm flipH="1">
            <a:off x="5990755" y="2338410"/>
            <a:ext cx="2975" cy="395230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32"/>
          <p:cNvSpPr/>
          <p:nvPr/>
        </p:nvSpPr>
        <p:spPr>
          <a:xfrm>
            <a:off x="5930558" y="2502262"/>
            <a:ext cx="115609" cy="2017330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5984557" y="2584658"/>
            <a:ext cx="123200" cy="39356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5" name="肘形连接符 25"/>
          <p:cNvCxnSpPr>
            <a:endCxn id="134" idx="3"/>
          </p:cNvCxnSpPr>
          <p:nvPr/>
        </p:nvCxnSpPr>
        <p:spPr>
          <a:xfrm rot="16200000" flipH="1">
            <a:off x="5960178" y="2633859"/>
            <a:ext cx="228404" cy="66754"/>
          </a:xfrm>
          <a:prstGeom prst="bentConnector4">
            <a:avLst>
              <a:gd name="adj1" fmla="val 6923"/>
              <a:gd name="adj2" fmla="val 44245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/>
        </p:nvSpPr>
        <p:spPr>
          <a:xfrm>
            <a:off x="6291373" y="2422998"/>
            <a:ext cx="99299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缓存，发现逻辑时间已过期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5983019" y="314546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1" name="肘形连接符 25"/>
          <p:cNvCxnSpPr>
            <a:endCxn id="140" idx="3"/>
          </p:cNvCxnSpPr>
          <p:nvPr/>
        </p:nvCxnSpPr>
        <p:spPr>
          <a:xfrm rot="16200000" flipH="1">
            <a:off x="5961733" y="317915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/>
          <p:cNvSpPr txBox="1"/>
          <p:nvPr/>
        </p:nvSpPr>
        <p:spPr>
          <a:xfrm>
            <a:off x="6309498" y="3133049"/>
            <a:ext cx="907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锁成功</a:t>
            </a:r>
            <a:endParaRPr lang="zh-CN" altLang="en-US" sz="1050" dirty="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6006801" y="3988749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4" name="肘形连接符 25"/>
          <p:cNvCxnSpPr>
            <a:endCxn id="143" idx="3"/>
          </p:cNvCxnSpPr>
          <p:nvPr/>
        </p:nvCxnSpPr>
        <p:spPr>
          <a:xfrm rot="16200000" flipH="1">
            <a:off x="5985515" y="4022445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/>
          <p:cNvSpPr txBox="1"/>
          <p:nvPr/>
        </p:nvSpPr>
        <p:spPr>
          <a:xfrm>
            <a:off x="6393281" y="3922295"/>
            <a:ext cx="9202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返回过期数据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9008828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0" name="直线连接符 8"/>
          <p:cNvCxnSpPr>
            <a:stCxn id="149" idx="2"/>
          </p:cNvCxnSpPr>
          <p:nvPr/>
        </p:nvCxnSpPr>
        <p:spPr>
          <a:xfrm>
            <a:off x="9326460" y="2338410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矩形 150"/>
          <p:cNvSpPr/>
          <p:nvPr/>
        </p:nvSpPr>
        <p:spPr>
          <a:xfrm>
            <a:off x="9263772" y="2647672"/>
            <a:ext cx="117628" cy="213269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9317771" y="302748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3" name="肘形连接符 25"/>
          <p:cNvCxnSpPr>
            <a:endCxn id="152" idx="3"/>
          </p:cNvCxnSpPr>
          <p:nvPr/>
        </p:nvCxnSpPr>
        <p:spPr>
          <a:xfrm rot="16200000" flipH="1">
            <a:off x="9296485" y="306118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/>
          <p:cNvSpPr txBox="1"/>
          <p:nvPr/>
        </p:nvSpPr>
        <p:spPr>
          <a:xfrm>
            <a:off x="9624607" y="2856031"/>
            <a:ext cx="95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查询缓存，发现逻辑时间已过期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9316233" y="3647127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6" name="肘形连接符 25"/>
          <p:cNvCxnSpPr>
            <a:endCxn id="155" idx="3"/>
          </p:cNvCxnSpPr>
          <p:nvPr/>
        </p:nvCxnSpPr>
        <p:spPr>
          <a:xfrm rot="16200000" flipH="1">
            <a:off x="9294947" y="3680823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/>
          <p:cNvSpPr txBox="1"/>
          <p:nvPr/>
        </p:nvSpPr>
        <p:spPr>
          <a:xfrm>
            <a:off x="9642712" y="3634715"/>
            <a:ext cx="95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</a:t>
            </a:r>
            <a:endParaRPr lang="en-US" altLang="zh-CN" sz="1050">
              <a:solidFill>
                <a:schemeClr val="accent6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互斥锁失败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9316233" y="4188523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9" name="肘形连接符 25"/>
          <p:cNvCxnSpPr>
            <a:endCxn id="158" idx="3"/>
          </p:cNvCxnSpPr>
          <p:nvPr/>
        </p:nvCxnSpPr>
        <p:spPr>
          <a:xfrm rot="16200000" flipH="1">
            <a:off x="9294947" y="4222219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/>
          <p:cNvSpPr txBox="1"/>
          <p:nvPr/>
        </p:nvSpPr>
        <p:spPr>
          <a:xfrm>
            <a:off x="9642712" y="4176111"/>
            <a:ext cx="9326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返回过期数据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7309979" y="1957369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86" name="直线连接符 8"/>
          <p:cNvCxnSpPr>
            <a:stCxn id="185" idx="2"/>
          </p:cNvCxnSpPr>
          <p:nvPr/>
        </p:nvCxnSpPr>
        <p:spPr>
          <a:xfrm flipH="1">
            <a:off x="7624636" y="2338517"/>
            <a:ext cx="2975" cy="395230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矩形 186"/>
          <p:cNvSpPr/>
          <p:nvPr/>
        </p:nvSpPr>
        <p:spPr>
          <a:xfrm>
            <a:off x="7564439" y="3634715"/>
            <a:ext cx="117629" cy="2162972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7632099" y="3948242"/>
            <a:ext cx="107842" cy="66282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92" name="肘形连接符 25"/>
          <p:cNvCxnSpPr>
            <a:endCxn id="191" idx="3"/>
          </p:cNvCxnSpPr>
          <p:nvPr/>
        </p:nvCxnSpPr>
        <p:spPr>
          <a:xfrm rot="16200000" flipH="1">
            <a:off x="7532701" y="4072416"/>
            <a:ext cx="379098" cy="35382"/>
          </a:xfrm>
          <a:prstGeom prst="bentConnector4">
            <a:avLst>
              <a:gd name="adj1" fmla="val 6289"/>
              <a:gd name="adj2" fmla="val 74609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/>
          <p:cNvSpPr txBox="1"/>
          <p:nvPr/>
        </p:nvSpPr>
        <p:spPr>
          <a:xfrm>
            <a:off x="7965126" y="3986437"/>
            <a:ext cx="800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查询数据库重建缓存数据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7628286" y="4834313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98" name="肘形连接符 25"/>
          <p:cNvCxnSpPr>
            <a:endCxn id="197" idx="3"/>
          </p:cNvCxnSpPr>
          <p:nvPr/>
        </p:nvCxnSpPr>
        <p:spPr>
          <a:xfrm rot="16200000" flipH="1">
            <a:off x="7607000" y="4868009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/>
          <p:cNvSpPr txBox="1"/>
          <p:nvPr/>
        </p:nvSpPr>
        <p:spPr>
          <a:xfrm>
            <a:off x="7979359" y="4694848"/>
            <a:ext cx="9202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写入缓存，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重置逻辑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过期时间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7629073" y="5382804"/>
            <a:ext cx="114446" cy="308222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1" name="肘形连接符 25"/>
          <p:cNvCxnSpPr>
            <a:endCxn id="200" idx="3"/>
          </p:cNvCxnSpPr>
          <p:nvPr/>
        </p:nvCxnSpPr>
        <p:spPr>
          <a:xfrm rot="16200000" flipH="1">
            <a:off x="7615445" y="5408841"/>
            <a:ext cx="198148" cy="57999"/>
          </a:xfrm>
          <a:prstGeom prst="bentConnector4">
            <a:avLst>
              <a:gd name="adj1" fmla="val 11112"/>
              <a:gd name="adj2" fmla="val 49414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文本框 201"/>
          <p:cNvSpPr txBox="1"/>
          <p:nvPr/>
        </p:nvSpPr>
        <p:spPr>
          <a:xfrm>
            <a:off x="7968406" y="5365334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06" name="直接箭头连接符 205"/>
          <p:cNvCxnSpPr/>
          <p:nvPr/>
        </p:nvCxnSpPr>
        <p:spPr>
          <a:xfrm>
            <a:off x="6039465" y="3754358"/>
            <a:ext cx="1524974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6324190" y="3554482"/>
            <a:ext cx="1064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开启新线程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10467536" y="1952499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09" name="直线连接符 8"/>
          <p:cNvCxnSpPr>
            <a:stCxn id="208" idx="2"/>
          </p:cNvCxnSpPr>
          <p:nvPr/>
        </p:nvCxnSpPr>
        <p:spPr>
          <a:xfrm>
            <a:off x="10785168" y="2333647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/>
          <p:cNvSpPr/>
          <p:nvPr/>
        </p:nvSpPr>
        <p:spPr>
          <a:xfrm>
            <a:off x="10728281" y="5365334"/>
            <a:ext cx="108907" cy="74385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10780742" y="547611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8" name="肘形连接符 25"/>
          <p:cNvCxnSpPr>
            <a:endCxn id="217" idx="3"/>
          </p:cNvCxnSpPr>
          <p:nvPr/>
        </p:nvCxnSpPr>
        <p:spPr>
          <a:xfrm rot="16200000" flipH="1">
            <a:off x="10759456" y="550980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/>
        </p:nvSpPr>
        <p:spPr>
          <a:xfrm>
            <a:off x="11107221" y="5463699"/>
            <a:ext cx="93266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命中缓存，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并且没有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过期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21" name="直接连接符 220"/>
          <p:cNvCxnSpPr/>
          <p:nvPr/>
        </p:nvCxnSpPr>
        <p:spPr>
          <a:xfrm>
            <a:off x="711200" y="5236048"/>
            <a:ext cx="38607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 flipV="1">
            <a:off x="5445211" y="5279284"/>
            <a:ext cx="6497973" cy="265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2" name="表格 4"/>
          <p:cNvGraphicFramePr>
            <a:graphicFrameLocks noGrp="1"/>
          </p:cNvGraphicFramePr>
          <p:nvPr/>
        </p:nvGraphicFramePr>
        <p:xfrm>
          <a:off x="5676098" y="833776"/>
          <a:ext cx="5881657" cy="548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639102"/>
                <a:gridCol w="4242555"/>
              </a:tblGrid>
              <a:tr h="2370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KEY</a:t>
                      </a:r>
                      <a:endParaRPr lang="en-US" altLang="zh-CN" sz="12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VALUE</a:t>
                      </a:r>
                      <a:endParaRPr lang="en-US" altLang="zh-CN" sz="12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2717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heima:user:1</a:t>
                      </a:r>
                      <a:endParaRPr lang="en-US" altLang="zh-CN" sz="12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{name:"Jack", age:21, expire:152141223}</a:t>
                      </a:r>
                      <a:endParaRPr lang="en-US" altLang="zh-CN" sz="12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352040" y="1046480"/>
            <a:ext cx="2849880" cy="41402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不设置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ttl,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&lt;k,v&gt;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中添加一个逻辑时间，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哦安短逻辑时间是否过期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150" y="6246495"/>
            <a:ext cx="5168265" cy="414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因为一个热点</a:t>
            </a:r>
            <a:r>
              <a:rPr lang="en-US" altLang="zh-CN" sz="105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05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失效，多个线程访问数据库</a:t>
            </a:r>
            <a:r>
              <a:rPr lang="en-US" altLang="zh-CN" sz="105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105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把数据更新到缓存，我们通过锁的方式让一个线程去查询数据库并更新缓存，其他线程等待缓存数据命中</a:t>
            </a:r>
            <a:endParaRPr lang="zh-CN" altLang="en-US" sz="105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"/>
                            </p:stCondLst>
                            <p:childTnLst>
                              <p:par>
                                <p:cTn id="2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3" grpId="0"/>
      <p:bldP spid="51" grpId="0" animBg="1"/>
      <p:bldP spid="53" grpId="0"/>
      <p:bldP spid="55" grpId="0" animBg="1"/>
      <p:bldP spid="57" grpId="0"/>
      <p:bldP spid="66" grpId="0" animBg="1"/>
      <p:bldP spid="68" grpId="0"/>
      <p:bldP spid="72" grpId="0" animBg="1"/>
      <p:bldP spid="74" grpId="0"/>
      <p:bldP spid="75" grpId="0" animBg="1"/>
      <p:bldP spid="77" grpId="0" animBg="1"/>
      <p:bldP spid="78" grpId="0" animBg="1"/>
      <p:bldP spid="80" grpId="0"/>
      <p:bldP spid="84" grpId="0" animBg="1"/>
      <p:bldP spid="86" grpId="0"/>
      <p:bldP spid="90" grpId="0" animBg="1"/>
      <p:bldP spid="110" grpId="0"/>
      <p:bldP spid="111" grpId="0" animBg="1"/>
      <p:bldP spid="112" grpId="0"/>
      <p:bldP spid="120" grpId="0"/>
      <p:bldP spid="127" grpId="0" animBg="1"/>
      <p:bldP spid="129" grpId="0" animBg="1"/>
      <p:bldP spid="131" grpId="0" animBg="1"/>
      <p:bldP spid="133" grpId="0" animBg="1"/>
      <p:bldP spid="134" grpId="0" animBg="1"/>
      <p:bldP spid="136" grpId="0"/>
      <p:bldP spid="140" grpId="0" animBg="1"/>
      <p:bldP spid="142" grpId="0"/>
      <p:bldP spid="143" grpId="0" animBg="1"/>
      <p:bldP spid="145" grpId="0"/>
      <p:bldP spid="149" grpId="0" animBg="1"/>
      <p:bldP spid="151" grpId="0" animBg="1"/>
      <p:bldP spid="152" grpId="0" animBg="1"/>
      <p:bldP spid="154" grpId="0"/>
      <p:bldP spid="155" grpId="0" animBg="1"/>
      <p:bldP spid="157" grpId="0"/>
      <p:bldP spid="158" grpId="0" animBg="1"/>
      <p:bldP spid="160" grpId="0"/>
      <p:bldP spid="185" grpId="0" animBg="1"/>
      <p:bldP spid="187" grpId="0" animBg="1"/>
      <p:bldP spid="191" grpId="0" animBg="1"/>
      <p:bldP spid="193" grpId="0"/>
      <p:bldP spid="197" grpId="0" animBg="1"/>
      <p:bldP spid="199" grpId="0"/>
      <p:bldP spid="200" grpId="0" animBg="1"/>
      <p:bldP spid="202" grpId="0"/>
      <p:bldP spid="207" grpId="0"/>
      <p:bldP spid="208" grpId="0" animBg="1"/>
      <p:bldP spid="210" grpId="0" animBg="1"/>
      <p:bldP spid="217" grpId="0" animBg="1"/>
      <p:bldP spid="2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缓存击穿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89475" y="1641995"/>
          <a:ext cx="10413049" cy="4155584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044225"/>
                <a:gridCol w="4210050"/>
                <a:gridCol w="4158774"/>
              </a:tblGrid>
              <a:tr h="9353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ea typeface="Alibaba PuHuiTi R" pitchFamily="18" charset="-122"/>
                        </a:rPr>
                        <a:t>解决方案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优点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缺点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16002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D2A26"/>
                          </a:solidFill>
                          <a:effectLst/>
                          <a:ea typeface="Alibaba PuHuiTi R" pitchFamily="18" charset="-122"/>
                        </a:rPr>
                        <a:t>互斥锁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D2A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没有额外的内存消耗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保证一致性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实现简单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线程需要等待，性能受影响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可能有死锁风险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2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D2A26"/>
                          </a:solidFill>
                          <a:effectLst/>
                          <a:ea typeface="Alibaba PuHuiTi R" pitchFamily="18" charset="-122"/>
                        </a:rPr>
                        <a:t>逻辑过期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D2A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线程无需等待，性能较好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不保证一致性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有额外内存消耗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实现复杂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基于互斥锁方式解决缓存击穿问题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657321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需求：修改根据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查询商铺的业务，基于互斥锁方式来解决缓存击穿问题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684611" y="222964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2530206" y="273307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提交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商铺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7" name="直接箭头连接符 6"/>
          <p:cNvCxnSpPr>
            <a:stCxn id="5" idx="4"/>
            <a:endCxn id="6" idx="0"/>
          </p:cNvCxnSpPr>
          <p:nvPr/>
        </p:nvCxnSpPr>
        <p:spPr>
          <a:xfrm>
            <a:off x="2890313" y="246385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菱形 7"/>
          <p:cNvSpPr/>
          <p:nvPr/>
        </p:nvSpPr>
        <p:spPr>
          <a:xfrm>
            <a:off x="2311986" y="416158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判断缓存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是否命中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箭头连接符 9"/>
          <p:cNvCxnSpPr>
            <a:stCxn id="8" idx="2"/>
            <a:endCxn id="73" idx="0"/>
          </p:cNvCxnSpPr>
          <p:nvPr/>
        </p:nvCxnSpPr>
        <p:spPr>
          <a:xfrm flipH="1">
            <a:off x="2887669" y="4640769"/>
            <a:ext cx="4293" cy="4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814053" y="4130775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684612" y="600155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2523875" y="342900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查询商铺缓存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" name="直接箭头连接符 15"/>
          <p:cNvCxnSpPr>
            <a:stCxn id="6" idx="2"/>
            <a:endCxn id="15" idx="0"/>
          </p:cNvCxnSpPr>
          <p:nvPr/>
        </p:nvCxnSpPr>
        <p:spPr>
          <a:xfrm flipH="1">
            <a:off x="2888797" y="3133182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5" idx="2"/>
            <a:endCxn id="8" idx="0"/>
          </p:cNvCxnSpPr>
          <p:nvPr/>
        </p:nvCxnSpPr>
        <p:spPr>
          <a:xfrm>
            <a:off x="2888797" y="382911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205436" y="481249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5777790" y="504580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5708385" y="5813128"/>
            <a:ext cx="775230" cy="567157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67" name="直接箭头连接符 66"/>
          <p:cNvCxnSpPr>
            <a:stCxn id="8" idx="3"/>
            <a:endCxn id="80" idx="1"/>
          </p:cNvCxnSpPr>
          <p:nvPr/>
        </p:nvCxnSpPr>
        <p:spPr>
          <a:xfrm>
            <a:off x="3471937" y="4401175"/>
            <a:ext cx="1091397" cy="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: 圆角 72"/>
          <p:cNvSpPr/>
          <p:nvPr/>
        </p:nvSpPr>
        <p:spPr>
          <a:xfrm>
            <a:off x="2562131" y="507268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返回数据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8" name="直接箭头连接符 77"/>
          <p:cNvCxnSpPr>
            <a:stCxn id="73" idx="2"/>
            <a:endCxn id="13" idx="0"/>
          </p:cNvCxnSpPr>
          <p:nvPr/>
        </p:nvCxnSpPr>
        <p:spPr>
          <a:xfrm>
            <a:off x="2887669" y="5472796"/>
            <a:ext cx="2645" cy="52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79"/>
          <p:cNvSpPr/>
          <p:nvPr/>
        </p:nvSpPr>
        <p:spPr>
          <a:xfrm>
            <a:off x="4563334" y="4201828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尝试获取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互斥锁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" name="菱形 82"/>
          <p:cNvSpPr/>
          <p:nvPr/>
        </p:nvSpPr>
        <p:spPr>
          <a:xfrm>
            <a:off x="6616419" y="4164975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判断是否获取锁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6" name="直接箭头连接符 85"/>
          <p:cNvCxnSpPr>
            <a:stCxn id="80" idx="3"/>
            <a:endCxn id="83" idx="1"/>
          </p:cNvCxnSpPr>
          <p:nvPr/>
        </p:nvCxnSpPr>
        <p:spPr>
          <a:xfrm>
            <a:off x="5358262" y="4401883"/>
            <a:ext cx="1258157" cy="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连接符: 肘形 88"/>
          <p:cNvCxnSpPr>
            <a:stCxn id="83" idx="2"/>
            <a:endCxn id="45" idx="3"/>
          </p:cNvCxnSpPr>
          <p:nvPr/>
        </p:nvCxnSpPr>
        <p:spPr>
          <a:xfrm rot="5400000">
            <a:off x="6511784" y="4561244"/>
            <a:ext cx="601693" cy="767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45" idx="2"/>
            <a:endCxn id="46" idx="0"/>
          </p:cNvCxnSpPr>
          <p:nvPr/>
        </p:nvCxnSpPr>
        <p:spPr>
          <a:xfrm flipH="1">
            <a:off x="6096000" y="5445911"/>
            <a:ext cx="7328" cy="36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连接符: 肘形 117"/>
          <p:cNvCxnSpPr>
            <a:stCxn id="83" idx="0"/>
            <a:endCxn id="57" idx="3"/>
          </p:cNvCxnSpPr>
          <p:nvPr/>
        </p:nvCxnSpPr>
        <p:spPr>
          <a:xfrm rot="16200000" flipV="1">
            <a:off x="6004752" y="2973332"/>
            <a:ext cx="535920" cy="1847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: 圆角 148"/>
          <p:cNvSpPr/>
          <p:nvPr/>
        </p:nvSpPr>
        <p:spPr>
          <a:xfrm>
            <a:off x="4150344" y="589665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互斥锁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1" name="直接箭头连接符 150"/>
          <p:cNvCxnSpPr>
            <a:stCxn id="46" idx="1"/>
            <a:endCxn id="149" idx="3"/>
          </p:cNvCxnSpPr>
          <p:nvPr/>
        </p:nvCxnSpPr>
        <p:spPr>
          <a:xfrm flipH="1" flipV="1">
            <a:off x="4801419" y="6096706"/>
            <a:ext cx="9069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文本框 161"/>
          <p:cNvSpPr txBox="1"/>
          <p:nvPr/>
        </p:nvSpPr>
        <p:spPr>
          <a:xfrm>
            <a:off x="6802565" y="492616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7240436" y="37566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3" name="连接符: 肘形 52"/>
          <p:cNvCxnSpPr>
            <a:stCxn id="149" idx="1"/>
            <a:endCxn id="73" idx="3"/>
          </p:cNvCxnSpPr>
          <p:nvPr/>
        </p:nvCxnSpPr>
        <p:spPr>
          <a:xfrm rot="10800000">
            <a:off x="3213206" y="5272742"/>
            <a:ext cx="937138" cy="8239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/>
          <p:cNvSpPr/>
          <p:nvPr/>
        </p:nvSpPr>
        <p:spPr>
          <a:xfrm>
            <a:off x="4554101" y="3429000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休眠一段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4" name="直接箭头连接符 63"/>
          <p:cNvCxnSpPr>
            <a:stCxn id="57" idx="1"/>
            <a:endCxn id="15" idx="3"/>
          </p:cNvCxnSpPr>
          <p:nvPr/>
        </p:nvCxnSpPr>
        <p:spPr>
          <a:xfrm flipH="1">
            <a:off x="3253718" y="3629055"/>
            <a:ext cx="1300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538085" y="2419350"/>
            <a:ext cx="3317240" cy="73723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获取锁就是利用</a:t>
            </a: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setnx k v</a:t>
            </a:r>
            <a:endParaRPr lang="en-US" altLang="zh-CN" sz="1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释放锁就是</a:t>
            </a: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删除该</a:t>
            </a: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 v</a:t>
            </a:r>
            <a:endParaRPr lang="en-US" altLang="zh-CN" sz="1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设置过期时间防止出现异常</a:t>
            </a: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无法释放锁</a:t>
            </a:r>
            <a:endParaRPr lang="zh-CN" altLang="en-US" sz="1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3" grpId="0" animBg="1"/>
      <p:bldP spid="15" grpId="0" animBg="1"/>
      <p:bldP spid="44" grpId="0"/>
      <p:bldP spid="45" grpId="0" animBg="1"/>
      <p:bldP spid="46" grpId="0" animBg="1"/>
      <p:bldP spid="73" grpId="0" animBg="1"/>
      <p:bldP spid="80" grpId="0" animBg="1"/>
      <p:bldP spid="83" grpId="0" animBg="1"/>
      <p:bldP spid="149" grpId="0" animBg="1"/>
      <p:bldP spid="162" grpId="0"/>
      <p:bldP spid="163" grpId="0"/>
      <p:bldP spid="5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基于逻辑过期方式解决缓存击穿问题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657321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需求：修改根据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查询商铺的业务，基于逻辑过期方式来解决缓存击穿问题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684611" y="222964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2530206" y="273307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提交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商铺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7" name="直接箭头连接符 6"/>
          <p:cNvCxnSpPr>
            <a:stCxn id="5" idx="4"/>
            <a:endCxn id="6" idx="0"/>
          </p:cNvCxnSpPr>
          <p:nvPr/>
        </p:nvCxnSpPr>
        <p:spPr>
          <a:xfrm>
            <a:off x="2890313" y="246385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菱形 7"/>
          <p:cNvSpPr/>
          <p:nvPr/>
        </p:nvSpPr>
        <p:spPr>
          <a:xfrm>
            <a:off x="2311986" y="416158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判断缓存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是否命中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箭头连接符 9"/>
          <p:cNvCxnSpPr>
            <a:stCxn id="8" idx="2"/>
            <a:endCxn id="73" idx="0"/>
          </p:cNvCxnSpPr>
          <p:nvPr/>
        </p:nvCxnSpPr>
        <p:spPr>
          <a:xfrm flipH="1">
            <a:off x="2887669" y="4640769"/>
            <a:ext cx="4293" cy="4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814053" y="413077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684612" y="600155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  <a:endParaRPr lang="zh-CN" altLang="en-US" sz="105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2523875" y="342900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查询商铺缓存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6" name="直接箭头连接符 15"/>
          <p:cNvCxnSpPr>
            <a:stCxn id="6" idx="2"/>
            <a:endCxn id="15" idx="0"/>
          </p:cNvCxnSpPr>
          <p:nvPr/>
        </p:nvCxnSpPr>
        <p:spPr>
          <a:xfrm flipH="1">
            <a:off x="2888797" y="3133182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5" idx="2"/>
            <a:endCxn id="8" idx="0"/>
          </p:cNvCxnSpPr>
          <p:nvPr/>
        </p:nvCxnSpPr>
        <p:spPr>
          <a:xfrm>
            <a:off x="2888797" y="382911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205436" y="4812490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9496976" y="5008932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</a:t>
            </a: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查询数据库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9263292" y="5835893"/>
            <a:ext cx="1118442" cy="567157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，并设置逻辑过期时间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8" name="直接箭头连接符 47"/>
          <p:cNvCxnSpPr>
            <a:stCxn id="107" idx="3"/>
            <a:endCxn id="45" idx="1"/>
          </p:cNvCxnSpPr>
          <p:nvPr/>
        </p:nvCxnSpPr>
        <p:spPr>
          <a:xfrm flipV="1">
            <a:off x="8520605" y="5208987"/>
            <a:ext cx="97637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菱形 59"/>
          <p:cNvSpPr/>
          <p:nvPr/>
        </p:nvSpPr>
        <p:spPr>
          <a:xfrm>
            <a:off x="4728420" y="4156972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判断缓存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是否过期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矩形: 圆角 62"/>
          <p:cNvSpPr/>
          <p:nvPr/>
        </p:nvSpPr>
        <p:spPr>
          <a:xfrm>
            <a:off x="4982857" y="502784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返回商铺信息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7" name="直接箭头连接符 66"/>
          <p:cNvCxnSpPr>
            <a:stCxn id="8" idx="3"/>
            <a:endCxn id="60" idx="1"/>
          </p:cNvCxnSpPr>
          <p:nvPr/>
        </p:nvCxnSpPr>
        <p:spPr>
          <a:xfrm flipV="1">
            <a:off x="3471937" y="4396566"/>
            <a:ext cx="1256483" cy="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0" idx="2"/>
            <a:endCxn id="63" idx="0"/>
          </p:cNvCxnSpPr>
          <p:nvPr/>
        </p:nvCxnSpPr>
        <p:spPr>
          <a:xfrm flipH="1">
            <a:off x="5308395" y="4636160"/>
            <a:ext cx="1" cy="39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连接符: 肘形 70"/>
          <p:cNvCxnSpPr>
            <a:stCxn id="63" idx="1"/>
            <a:endCxn id="13" idx="6"/>
          </p:cNvCxnSpPr>
          <p:nvPr/>
        </p:nvCxnSpPr>
        <p:spPr>
          <a:xfrm rot="10800000" flipV="1">
            <a:off x="3096015" y="5227900"/>
            <a:ext cx="1886842" cy="8973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: 圆角 72"/>
          <p:cNvSpPr/>
          <p:nvPr/>
        </p:nvSpPr>
        <p:spPr>
          <a:xfrm>
            <a:off x="2562131" y="507268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返回空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8" name="直接箭头连接符 77"/>
          <p:cNvCxnSpPr>
            <a:stCxn id="73" idx="2"/>
            <a:endCxn id="13" idx="0"/>
          </p:cNvCxnSpPr>
          <p:nvPr/>
        </p:nvCxnSpPr>
        <p:spPr>
          <a:xfrm>
            <a:off x="2887669" y="5472796"/>
            <a:ext cx="2645" cy="52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4760131" y="472976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未过期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矩形: 圆角 79"/>
          <p:cNvSpPr/>
          <p:nvPr/>
        </p:nvSpPr>
        <p:spPr>
          <a:xfrm>
            <a:off x="6798930" y="3286695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尝试获取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互斥锁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2" name="连接符: 肘形 81"/>
          <p:cNvCxnSpPr>
            <a:stCxn id="60" idx="3"/>
            <a:endCxn id="80" idx="1"/>
          </p:cNvCxnSpPr>
          <p:nvPr/>
        </p:nvCxnSpPr>
        <p:spPr>
          <a:xfrm flipV="1">
            <a:off x="5888371" y="3486750"/>
            <a:ext cx="910559" cy="9098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菱形 82"/>
          <p:cNvSpPr/>
          <p:nvPr/>
        </p:nvSpPr>
        <p:spPr>
          <a:xfrm>
            <a:off x="6616419" y="4145097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判断是否获取锁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6" name="直接箭头连接符 85"/>
          <p:cNvCxnSpPr>
            <a:stCxn id="80" idx="2"/>
            <a:endCxn id="83" idx="0"/>
          </p:cNvCxnSpPr>
          <p:nvPr/>
        </p:nvCxnSpPr>
        <p:spPr>
          <a:xfrm>
            <a:off x="7196394" y="3686805"/>
            <a:ext cx="1" cy="45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连接符: 肘形 88"/>
          <p:cNvCxnSpPr>
            <a:stCxn id="83" idx="2"/>
            <a:endCxn id="63" idx="3"/>
          </p:cNvCxnSpPr>
          <p:nvPr/>
        </p:nvCxnSpPr>
        <p:spPr>
          <a:xfrm rot="5400000">
            <a:off x="6113356" y="4144862"/>
            <a:ext cx="603616" cy="15624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/>
        </p:nvSpPr>
        <p:spPr>
          <a:xfrm>
            <a:off x="7869530" y="500893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开启独立线程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4" name="直接箭头连接符 113"/>
          <p:cNvCxnSpPr>
            <a:stCxn id="45" idx="2"/>
            <a:endCxn id="46" idx="0"/>
          </p:cNvCxnSpPr>
          <p:nvPr/>
        </p:nvCxnSpPr>
        <p:spPr>
          <a:xfrm flipH="1">
            <a:off x="9822513" y="5409042"/>
            <a:ext cx="1" cy="42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连接符: 肘形 117"/>
          <p:cNvCxnSpPr>
            <a:stCxn id="83" idx="3"/>
            <a:endCxn id="107" idx="0"/>
          </p:cNvCxnSpPr>
          <p:nvPr/>
        </p:nvCxnSpPr>
        <p:spPr>
          <a:xfrm>
            <a:off x="7776370" y="4384691"/>
            <a:ext cx="418698" cy="624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连接符: 肘形 119"/>
          <p:cNvCxnSpPr>
            <a:stCxn id="107" idx="2"/>
            <a:endCxn id="63" idx="2"/>
          </p:cNvCxnSpPr>
          <p:nvPr/>
        </p:nvCxnSpPr>
        <p:spPr>
          <a:xfrm rot="5400000">
            <a:off x="6742276" y="3975163"/>
            <a:ext cx="18913" cy="2886673"/>
          </a:xfrm>
          <a:prstGeom prst="bentConnector3">
            <a:avLst>
              <a:gd name="adj1" fmla="val 17482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: 圆角 148"/>
          <p:cNvSpPr/>
          <p:nvPr/>
        </p:nvSpPr>
        <p:spPr>
          <a:xfrm>
            <a:off x="7869530" y="591941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互斥锁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1" name="直接箭头连接符 150"/>
          <p:cNvCxnSpPr>
            <a:stCxn id="46" idx="1"/>
            <a:endCxn id="149" idx="3"/>
          </p:cNvCxnSpPr>
          <p:nvPr/>
        </p:nvCxnSpPr>
        <p:spPr>
          <a:xfrm flipH="1" flipV="1">
            <a:off x="8520605" y="6119471"/>
            <a:ext cx="7426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文本框 160"/>
          <p:cNvSpPr txBox="1"/>
          <p:nvPr/>
        </p:nvSpPr>
        <p:spPr>
          <a:xfrm>
            <a:off x="5899109" y="393944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过期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6874420" y="472976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7800023" y="410243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3" grpId="0" animBg="1"/>
      <p:bldP spid="15" grpId="0" animBg="1"/>
      <p:bldP spid="44" grpId="0"/>
      <p:bldP spid="45" grpId="0" animBg="1"/>
      <p:bldP spid="46" grpId="0" animBg="1"/>
      <p:bldP spid="60" grpId="0" animBg="1"/>
      <p:bldP spid="63" grpId="0" animBg="1"/>
      <p:bldP spid="73" grpId="0" animBg="1"/>
      <p:bldP spid="79" grpId="0"/>
      <p:bldP spid="80" grpId="0" animBg="1"/>
      <p:bldP spid="83" grpId="0" animBg="1"/>
      <p:bldP spid="107" grpId="0" animBg="1"/>
      <p:bldP spid="149" grpId="0" animBg="1"/>
      <p:bldP spid="161" grpId="0"/>
      <p:bldP spid="162" grpId="0"/>
      <p:bldP spid="16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缓存工具封装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043296"/>
          </a:xfrm>
        </p:spPr>
        <p:txBody>
          <a:bodyPr/>
          <a:lstStyle/>
          <a:p>
            <a:r>
              <a:rPr lang="zh-CN" altLang="en-US"/>
              <a:t>首先，导入课前资料提供的</a:t>
            </a:r>
            <a:r>
              <a:rPr lang="en-US" altLang="zh-CN"/>
              <a:t>SQL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其中的表有：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tb_user</a:t>
            </a:r>
            <a:r>
              <a:rPr lang="zh-CN" altLang="en-US" sz="1400"/>
              <a:t>：用户表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tb_user_info</a:t>
            </a:r>
            <a:r>
              <a:rPr lang="zh-CN" altLang="en-US" sz="1400"/>
              <a:t>：用户详情表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tb_shop</a:t>
            </a:r>
            <a:r>
              <a:rPr lang="zh-CN" altLang="en-US" sz="1400"/>
              <a:t>：商户信息表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tb_shop_type</a:t>
            </a:r>
            <a:r>
              <a:rPr lang="zh-CN" altLang="en-US" sz="1400"/>
              <a:t>：商户类型表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tb_blog</a:t>
            </a:r>
            <a:r>
              <a:rPr lang="zh-CN" altLang="en-US" sz="1400"/>
              <a:t>：用户日记表（达人探店日记）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tb_follow</a:t>
            </a:r>
            <a:r>
              <a:rPr lang="zh-CN" altLang="en-US" sz="1400"/>
              <a:t>：用户关注表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tb_voucher</a:t>
            </a:r>
            <a:r>
              <a:rPr lang="zh-CN" altLang="en-US" sz="1400"/>
              <a:t>：优惠券表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tb_voucher_order</a:t>
            </a:r>
            <a:r>
              <a:rPr lang="zh-CN" altLang="en-US" sz="1400"/>
              <a:t>：优惠券的订单表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015" y="2029699"/>
            <a:ext cx="4395123" cy="1072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标题 7"/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导入黑马点评项目</a:t>
            </a:r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6641802" y="3711819"/>
            <a:ext cx="4091301" cy="1358303"/>
            <a:chOff x="1227114" y="5640631"/>
            <a:chExt cx="4091301" cy="1358303"/>
          </a:xfrm>
        </p:grpSpPr>
        <p:sp>
          <p:nvSpPr>
            <p:cNvPr id="7" name="等腰三角形 6"/>
            <p:cNvSpPr/>
            <p:nvPr/>
          </p:nvSpPr>
          <p:spPr>
            <a:xfrm rot="16200000">
              <a:off x="1271781" y="5860479"/>
              <a:ext cx="85078" cy="174411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84000">
                  <a:schemeClr val="bg1">
                    <a:lumMod val="50000"/>
                  </a:schemeClr>
                </a:gs>
                <a:gs pos="0">
                  <a:srgbClr val="49504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401525" y="5640632"/>
              <a:ext cx="3916890" cy="1358302"/>
            </a:xfrm>
            <a:prstGeom prst="rect">
              <a:avLst/>
            </a:prstGeom>
            <a:noFill/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230923" y="5681103"/>
              <a:ext cx="492370" cy="232953"/>
            </a:xfrm>
            <a:prstGeom prst="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注意</a:t>
              </a:r>
              <a:endParaRPr lang="zh-CN" altLang="en-US" sz="12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807535" y="5640631"/>
              <a:ext cx="3420905" cy="135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>
                  <a:solidFill>
                    <a:sysClr val="windowText" lastClr="000000"/>
                  </a:solidFill>
                </a:rPr>
                <a:t>Mysql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的版本采用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5.7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及以上版本</a:t>
              </a:r>
              <a:endParaRPr lang="en-US" altLang="zh-CN" sz="140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4681271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StringRedisTemplate</a:t>
            </a:r>
            <a:r>
              <a:rPr lang="zh-CN" altLang="en-US"/>
              <a:t>封装一个缓存工具类，满足下列需求：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1</a:t>
            </a:r>
            <a:r>
              <a:rPr lang="zh-CN" altLang="en-US" sz="1400"/>
              <a:t>：将任意</a:t>
            </a:r>
            <a:r>
              <a:rPr lang="en-US" altLang="zh-CN" sz="1400"/>
              <a:t>Java</a:t>
            </a:r>
            <a:r>
              <a:rPr lang="zh-CN" altLang="en-US" sz="1400"/>
              <a:t>对象序列化为</a:t>
            </a:r>
            <a:r>
              <a:rPr lang="en-US" altLang="zh-CN" sz="1400"/>
              <a:t>json</a:t>
            </a:r>
            <a:r>
              <a:rPr lang="zh-CN" altLang="en-US" sz="1400"/>
              <a:t>并存储在</a:t>
            </a:r>
            <a:r>
              <a:rPr lang="en-US" altLang="zh-CN" sz="1400"/>
              <a:t>string</a:t>
            </a:r>
            <a:r>
              <a:rPr lang="zh-CN" altLang="en-US" sz="1400"/>
              <a:t>类型的</a:t>
            </a:r>
            <a:r>
              <a:rPr lang="en-US" altLang="zh-CN" sz="1400"/>
              <a:t>key</a:t>
            </a:r>
            <a:r>
              <a:rPr lang="zh-CN" altLang="en-US" sz="1400"/>
              <a:t>中，并且可以设置</a:t>
            </a:r>
            <a:r>
              <a:rPr lang="en-US" altLang="zh-CN" sz="1400"/>
              <a:t>TTL</a:t>
            </a:r>
            <a:r>
              <a:rPr lang="zh-CN" altLang="en-US" sz="1400"/>
              <a:t>过期时间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2</a:t>
            </a:r>
            <a:r>
              <a:rPr lang="zh-CN" altLang="en-US" sz="1400"/>
              <a:t>：将任意</a:t>
            </a:r>
            <a:r>
              <a:rPr lang="en-US" altLang="zh-CN" sz="1400"/>
              <a:t>Java</a:t>
            </a:r>
            <a:r>
              <a:rPr lang="zh-CN" altLang="en-US" sz="1400"/>
              <a:t>对象序列化为</a:t>
            </a:r>
            <a:r>
              <a:rPr lang="en-US" altLang="zh-CN" sz="1400"/>
              <a:t>json</a:t>
            </a:r>
            <a:r>
              <a:rPr lang="zh-CN" altLang="en-US" sz="1400"/>
              <a:t>并存储在</a:t>
            </a:r>
            <a:r>
              <a:rPr lang="en-US" altLang="zh-CN" sz="1400"/>
              <a:t>string</a:t>
            </a:r>
            <a:r>
              <a:rPr lang="zh-CN" altLang="en-US" sz="1400"/>
              <a:t>类型的</a:t>
            </a:r>
            <a:r>
              <a:rPr lang="en-US" altLang="zh-CN" sz="1400"/>
              <a:t>key</a:t>
            </a:r>
            <a:r>
              <a:rPr lang="zh-CN" altLang="en-US" sz="1400"/>
              <a:t>中，并且可以设置逻辑过期时间，用于处理缓存击穿问题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3</a:t>
            </a:r>
            <a:r>
              <a:rPr lang="zh-CN" altLang="en-US" sz="1400"/>
              <a:t>：根据指定的</a:t>
            </a:r>
            <a:r>
              <a:rPr lang="en-US" altLang="zh-CN" sz="1400"/>
              <a:t>key</a:t>
            </a:r>
            <a:r>
              <a:rPr lang="zh-CN" altLang="en-US" sz="1400"/>
              <a:t>查询缓存，并反序列化为指定类型，利用缓存空值的方式解决缓存穿透问题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4</a:t>
            </a:r>
            <a:r>
              <a:rPr lang="zh-CN" altLang="en-US" sz="1400"/>
              <a:t>：根据指定的</a:t>
            </a:r>
            <a:r>
              <a:rPr lang="en-US" altLang="zh-CN" sz="1400"/>
              <a:t>key</a:t>
            </a:r>
            <a:r>
              <a:rPr lang="zh-CN" altLang="en-US" sz="1400"/>
              <a:t>查询缓存，并反序列化为指定类型，需要利用逻辑过期解决缓存击穿问题</a:t>
            </a:r>
            <a:endParaRPr lang="en-US" altLang="zh-CN" sz="1400"/>
          </a:p>
          <a:p>
            <a:endParaRPr lang="zh-CN" altLang="en-US" sz="14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sz="1400"/>
          </a:p>
        </p:txBody>
      </p:sp>
      <p:sp>
        <p:nvSpPr>
          <p:cNvPr id="6" name="标题 7"/>
          <p:cNvSpPr txBox="1"/>
          <p:nvPr/>
        </p:nvSpPr>
        <p:spPr>
          <a:xfrm>
            <a:off x="2195450" y="1152292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缓存工具封装</a:t>
            </a:r>
            <a:endParaRPr lang="en-US" altLang="zh-CN" sz="2000">
              <a:solidFill>
                <a:srgbClr val="AD2A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优惠券秒杀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全局唯一</a:t>
            </a:r>
            <a:r>
              <a:rPr lang="en-US" altLang="zh-CN" sz="1800">
                <a:solidFill>
                  <a:srgbClr val="AD2B26"/>
                </a:solidFill>
              </a:rPr>
              <a:t>ID</a:t>
            </a:r>
            <a:endParaRPr lang="en-US" altLang="zh-CN" sz="1800">
              <a:solidFill>
                <a:srgbClr val="AD2B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767718"/>
          </a:xfrm>
        </p:spPr>
        <p:txBody>
          <a:bodyPr/>
          <a:lstStyle/>
          <a:p>
            <a:r>
              <a:rPr lang="zh-CN" altLang="en-US"/>
              <a:t>每个店铺都可以发布优惠券：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当用户抢购时，就会生成订单并保存到</a:t>
            </a:r>
            <a:r>
              <a:rPr lang="en-US" altLang="zh-CN"/>
              <a:t>tb_voucher_order</a:t>
            </a:r>
            <a:r>
              <a:rPr lang="zh-CN" altLang="en-US"/>
              <a:t>这张表中，而订单表如果使用数据库自增</a:t>
            </a:r>
            <a:r>
              <a:rPr lang="en-US" altLang="zh-CN"/>
              <a:t>ID</a:t>
            </a:r>
            <a:r>
              <a:rPr lang="zh-CN" altLang="en-US"/>
              <a:t>就存在一些问题：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id</a:t>
            </a:r>
            <a:r>
              <a:rPr lang="zh-CN" altLang="en-US"/>
              <a:t>的规律性太明显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受单表数据量的限制</a:t>
            </a:r>
            <a:endParaRPr lang="en-US" altLang="zh-CN"/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全局唯一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  <a:endParaRPr lang="en-US" altLang="zh-CN" sz="2000">
              <a:solidFill>
                <a:srgbClr val="AD2B26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438" y="2171857"/>
            <a:ext cx="4200000" cy="1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729890"/>
          </a:xfrm>
        </p:spPr>
        <p:txBody>
          <a:bodyPr/>
          <a:lstStyle/>
          <a:p>
            <a:r>
              <a:rPr lang="zh-CN" altLang="en-US"/>
              <a:t>全局</a:t>
            </a:r>
            <a:r>
              <a:rPr lang="en-US" altLang="zh-CN"/>
              <a:t>ID</a:t>
            </a:r>
            <a:r>
              <a:rPr lang="zh-CN" altLang="en-US"/>
              <a:t>生成器，是一种在分布式系统下用来生成全局唯一</a:t>
            </a:r>
            <a:r>
              <a:rPr lang="en-US" altLang="zh-CN"/>
              <a:t>ID</a:t>
            </a:r>
            <a:r>
              <a:rPr lang="zh-CN" altLang="en-US"/>
              <a:t>的工具，一般要满足下列特性：</a:t>
            </a:r>
            <a:endParaRPr lang="en-US" altLang="zh-CN"/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全局唯一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4" name="正五边形 4"/>
          <p:cNvSpPr/>
          <p:nvPr/>
        </p:nvSpPr>
        <p:spPr>
          <a:xfrm>
            <a:off x="3722098" y="3245779"/>
            <a:ext cx="4536494" cy="2096088"/>
          </a:xfrm>
          <a:custGeom>
            <a:avLst/>
            <a:gdLst/>
            <a:ahLst/>
            <a:cxnLst/>
            <a:rect l="l" t="t" r="r" b="b"/>
            <a:pathLst>
              <a:path w="4536494" h="2096088">
                <a:moveTo>
                  <a:pt x="2268247" y="144278"/>
                </a:moveTo>
                <a:lnTo>
                  <a:pt x="384090" y="816053"/>
                </a:lnTo>
                <a:lnTo>
                  <a:pt x="1103774" y="1795125"/>
                </a:lnTo>
                <a:lnTo>
                  <a:pt x="3432720" y="1795125"/>
                </a:lnTo>
                <a:lnTo>
                  <a:pt x="4152404" y="816053"/>
                </a:lnTo>
                <a:close/>
                <a:moveTo>
                  <a:pt x="2268247" y="0"/>
                </a:moveTo>
                <a:lnTo>
                  <a:pt x="4536494" y="800634"/>
                </a:lnTo>
                <a:lnTo>
                  <a:pt x="3670101" y="2096088"/>
                </a:lnTo>
                <a:lnTo>
                  <a:pt x="866393" y="2096088"/>
                </a:lnTo>
                <a:lnTo>
                  <a:pt x="0" y="800634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961497" y="3357688"/>
            <a:ext cx="2520000" cy="640144"/>
            <a:chOff x="3379562" y="1212636"/>
            <a:chExt cx="2520000" cy="640144"/>
          </a:xfrm>
          <a:solidFill>
            <a:srgbClr val="40404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7" name="组合 6"/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9" name="圆角矩形 28"/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0" name="直角三角形 9"/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8" name="TextBox 28"/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490157" y="3357688"/>
            <a:ext cx="2520000" cy="640144"/>
            <a:chOff x="3379562" y="1212636"/>
            <a:chExt cx="2520000" cy="640144"/>
          </a:xfrm>
          <a:solidFill>
            <a:srgbClr val="40404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12" name="组合 11"/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14" name="圆角矩形 24"/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5" name="直角三角形 14"/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3" name="TextBox 49"/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096000" y="462371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17" name="组合 16"/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19" name="圆角矩形 20"/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0" name="直角三角形 19"/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8" name="TextBox 54"/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330496" y="462371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22" name="组合 21"/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24" name="圆角矩形 16"/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5" name="直角三角形 24"/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3" name="TextBox 59"/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30345" y="251776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27" name="组合 26"/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29" name="圆角矩形 12"/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0" name="直角三角形 29"/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8" name="TextBox 64"/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4828702" y="3835602"/>
            <a:ext cx="2272739" cy="59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全局唯一</a:t>
            </a:r>
            <a:r>
              <a:rPr lang="en-US" altLang="zh-CN"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endParaRPr lang="zh-CN" altLang="en-US" sz="2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0345" y="2504460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唯一性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460386" y="3367602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高可用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961496" y="3330289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高性能</a:t>
            </a: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330496" y="4637912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递增性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127708" y="4611639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安全性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/>
      <p:bldP spid="2" grpId="0"/>
      <p:bldP spid="32" grpId="0"/>
      <p:bldP spid="33" grpId="0"/>
      <p:bldP spid="34" grpId="0"/>
      <p:bldP spid="3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729890"/>
          </a:xfrm>
        </p:spPr>
        <p:txBody>
          <a:bodyPr/>
          <a:lstStyle/>
          <a:p>
            <a:r>
              <a:rPr lang="zh-CN" altLang="en-US"/>
              <a:t>为了增加</a:t>
            </a:r>
            <a:r>
              <a:rPr lang="en-US" altLang="zh-CN"/>
              <a:t>ID</a:t>
            </a:r>
            <a:r>
              <a:rPr lang="zh-CN" altLang="en-US"/>
              <a:t>的安全性，我们可以不直接使用</a:t>
            </a:r>
            <a:r>
              <a:rPr lang="en-US" altLang="zh-CN"/>
              <a:t>Redis</a:t>
            </a:r>
            <a:r>
              <a:rPr lang="zh-CN" altLang="en-US"/>
              <a:t>自增的数值，而是拼接一些其它信息：</a:t>
            </a:r>
            <a:endParaRPr lang="en-US" altLang="zh-CN"/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  <a:r>
              <a:rPr lang="zh-CN" altLang="en-US" sz="2000">
                <a:solidFill>
                  <a:srgbClr val="AD2B26"/>
                </a:solidFill>
              </a:rPr>
              <a:t>生成器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906621" y="3653062"/>
            <a:ext cx="198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2171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2799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4388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5496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6604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7713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8821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9929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2146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32544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4362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5471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65792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6875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87958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9904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2120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32289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43372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4455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5538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76620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87703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9878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2095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3203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4311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5420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6528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7636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87448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2222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33304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4438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55469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66552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77635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88718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99800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2196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33049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4413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5521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6629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77738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8846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79954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2171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32794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4387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496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6543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7651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87598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89868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92084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3193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943012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954095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965178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97626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87344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99842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576250" y="2045136"/>
            <a:ext cx="9833113" cy="16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835666" y="3907388"/>
            <a:ext cx="9833113" cy="162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2044502" y="3653062"/>
            <a:ext cx="24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-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028009" y="3681417"/>
            <a:ext cx="24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-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9" name="左大括号 118"/>
          <p:cNvSpPr/>
          <p:nvPr/>
        </p:nvSpPr>
        <p:spPr>
          <a:xfrm rot="5400000">
            <a:off x="3896016" y="1585382"/>
            <a:ext cx="509839" cy="3668761"/>
          </a:xfrm>
          <a:prstGeom prst="leftBrace">
            <a:avLst>
              <a:gd name="adj1" fmla="val 1750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左大括号 119"/>
          <p:cNvSpPr/>
          <p:nvPr/>
        </p:nvSpPr>
        <p:spPr>
          <a:xfrm rot="5400000">
            <a:off x="7940091" y="1542553"/>
            <a:ext cx="509839" cy="3754423"/>
          </a:xfrm>
          <a:prstGeom prst="leftBrace">
            <a:avLst>
              <a:gd name="adj1" fmla="val 1750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/>
          <p:cNvSpPr txBox="1"/>
          <p:nvPr/>
        </p:nvSpPr>
        <p:spPr>
          <a:xfrm>
            <a:off x="3375211" y="2851243"/>
            <a:ext cx="1551448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时间戳（</a:t>
            </a:r>
            <a:r>
              <a:rPr lang="en-US" altLang="zh-CN" sz="1200">
                <a:solidFill>
                  <a:schemeClr val="bg1"/>
                </a:solidFill>
              </a:rPr>
              <a:t>3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1 bit</a:t>
            </a: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）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7544746" y="2851242"/>
            <a:ext cx="1348537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序列号（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32 bit</a:t>
            </a: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）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24" name="直接箭头连接符 123"/>
          <p:cNvCxnSpPr/>
          <p:nvPr/>
        </p:nvCxnSpPr>
        <p:spPr>
          <a:xfrm>
            <a:off x="2006012" y="3261360"/>
            <a:ext cx="0" cy="41332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1662996" y="2896890"/>
            <a:ext cx="653241" cy="276999"/>
          </a:xfrm>
          <a:prstGeom prst="rect">
            <a:avLst/>
          </a:prstGeom>
          <a:solidFill>
            <a:srgbClr val="49504F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符号位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6" name="文本占位符 2"/>
          <p:cNvSpPr txBox="1"/>
          <p:nvPr/>
        </p:nvSpPr>
        <p:spPr>
          <a:xfrm>
            <a:off x="834699" y="4364442"/>
            <a:ext cx="10698800" cy="7298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ID</a:t>
            </a:r>
            <a:r>
              <a:rPr lang="zh-CN" altLang="en-US"/>
              <a:t>的组成部分：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符号位：</a:t>
            </a:r>
            <a:r>
              <a:rPr lang="en-US" altLang="zh-CN"/>
              <a:t>1bit</a:t>
            </a:r>
            <a:r>
              <a:rPr lang="zh-CN" altLang="en-US"/>
              <a:t>，永远为</a:t>
            </a:r>
            <a:r>
              <a:rPr lang="en-US" altLang="zh-CN"/>
              <a:t>0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时间戳：</a:t>
            </a:r>
            <a:r>
              <a:rPr lang="en-US" altLang="zh-CN"/>
              <a:t>31bit</a:t>
            </a:r>
            <a:r>
              <a:rPr lang="zh-CN" altLang="en-US"/>
              <a:t>，以秒为单位，可以使用</a:t>
            </a:r>
            <a:r>
              <a:rPr lang="en-US" altLang="zh-CN"/>
              <a:t>69</a:t>
            </a:r>
            <a:r>
              <a:rPr lang="zh-CN" altLang="en-US"/>
              <a:t>年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序列号：</a:t>
            </a:r>
            <a:r>
              <a:rPr lang="en-US" altLang="zh-CN"/>
              <a:t>32bit</a:t>
            </a:r>
            <a:r>
              <a:rPr lang="zh-CN" altLang="en-US"/>
              <a:t>，秒内的计数器，支持每秒产生</a:t>
            </a:r>
            <a:r>
              <a:rPr lang="en-US" altLang="zh-CN"/>
              <a:t>2^32</a:t>
            </a:r>
            <a:r>
              <a:rPr lang="zh-CN" altLang="en-US"/>
              <a:t>个不同</a:t>
            </a:r>
            <a:r>
              <a:rPr lang="en-US" altLang="zh-CN"/>
              <a:t>ID</a:t>
            </a:r>
            <a:endParaRPr lang="en-US" altLang="zh-CN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4.44444E-6 L -2.08333E-6 -0.24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4.16667E-6 -0.2405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4.44444E-6 L -2.08333E-6 -0.240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375E-6 4.44444E-6 L 4.375E-6 -0.2405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2405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4.44444E-6 L 4.375E-6 -0.2405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2405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6 4.44444E-6 L -4.16667E-6 -0.24051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4.44444E-6 L -3.125E-6 -0.24051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3.125E-6 -0.24051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-0.24051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4.16667E-6 -0.2405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4.44444E-6 L 1.25E-6 -0.2405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3.33333E-6 -0.24051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4.44444E-6 L -1.45833E-6 -0.24051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3.95833E-6 -0.24051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4.44444E-6 L -4.16667E-6 -0.24051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1.25E-6 -0.24051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33333E-6 4.44444E-6 L -3.33333E-6 -0.24051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5" grpId="0"/>
      <p:bldP spid="116" grpId="0"/>
      <p:bldP spid="119" grpId="0" animBg="1"/>
      <p:bldP spid="120" grpId="0" animBg="1"/>
      <p:bldP spid="121" grpId="0" animBg="1"/>
      <p:bldP spid="122" grpId="0" animBg="1"/>
      <p:bldP spid="1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全局唯一</a:t>
            </a:r>
            <a:r>
              <a:rPr lang="en-US" altLang="zh-CN"/>
              <a:t>ID</a:t>
            </a:r>
            <a:r>
              <a:rPr lang="zh-CN" altLang="en-US"/>
              <a:t>生成策略：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UUID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Redis</a:t>
            </a:r>
            <a:r>
              <a:rPr lang="zh-CN" altLang="en-US" sz="1600"/>
              <a:t>自增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snowflake</a:t>
            </a:r>
            <a:r>
              <a:rPr lang="zh-CN" altLang="en-US" sz="1600"/>
              <a:t>算法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数据库自增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/>
              <a:t>Redis</a:t>
            </a:r>
            <a:r>
              <a:rPr lang="zh-CN" altLang="en-US" sz="1600"/>
              <a:t>自增</a:t>
            </a:r>
            <a:r>
              <a:rPr lang="en-US" altLang="zh-CN" sz="1600"/>
              <a:t>ID</a:t>
            </a:r>
            <a:r>
              <a:rPr lang="zh-CN" altLang="en-US" sz="1600"/>
              <a:t>策略：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每天一个</a:t>
            </a:r>
            <a:r>
              <a:rPr lang="en-US" altLang="zh-CN" sz="1600"/>
              <a:t>key</a:t>
            </a:r>
            <a:r>
              <a:rPr lang="zh-CN" altLang="en-US" sz="1600"/>
              <a:t>，方便统计订单量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ID</a:t>
            </a:r>
            <a:r>
              <a:rPr lang="zh-CN" altLang="en-US" sz="1600"/>
              <a:t>构造是 时间戳 </a:t>
            </a:r>
            <a:r>
              <a:rPr lang="en-US" altLang="zh-CN" sz="1600"/>
              <a:t>+ </a:t>
            </a:r>
            <a:r>
              <a:rPr lang="zh-CN" altLang="en-US" sz="1600"/>
              <a:t>计数器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实现优惠券秒杀下单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767718"/>
          </a:xfrm>
        </p:spPr>
        <p:txBody>
          <a:bodyPr/>
          <a:lstStyle/>
          <a:p>
            <a:r>
              <a:rPr lang="zh-CN" altLang="en-US"/>
              <a:t>每个店铺都可以发布优惠券，分为平价券和特价券。平价券可以任意购买，而特价券需要秒杀抢购：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表关系如下：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tb_voucher</a:t>
            </a:r>
            <a:r>
              <a:rPr lang="zh-CN" altLang="en-US"/>
              <a:t>：优惠券的基本信息，优惠金额、使用规则等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tb_seckill_voucher</a:t>
            </a:r>
            <a:r>
              <a:rPr lang="zh-CN" altLang="en-US"/>
              <a:t>：优惠券的库存、开始抢购时间，结束抢购时间。特价优惠券才需要填写这些信息</a:t>
            </a:r>
            <a:endParaRPr lang="en-US" altLang="zh-CN"/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实现优惠券秒杀下单</a:t>
            </a:r>
            <a:endParaRPr lang="en-US" altLang="zh-CN">
              <a:solidFill>
                <a:srgbClr val="AD2B2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7996" y="2181380"/>
            <a:ext cx="4209524" cy="12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38" y="2171857"/>
            <a:ext cx="4200000" cy="1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VoucherController</a:t>
            </a:r>
            <a:r>
              <a:rPr lang="zh-CN" altLang="en-US"/>
              <a:t>中提供了一个接口，可以添加秒杀优惠券：</a:t>
            </a:r>
            <a:endParaRPr lang="zh-CN" altLang="en-US"/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/>
              <a:t>实现优惠券秒杀下单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70" y="2095463"/>
            <a:ext cx="7250890" cy="4462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导入黑马点评项目</a:t>
            </a:r>
            <a:endParaRPr lang="en-US" altLang="zh-CN"/>
          </a:p>
        </p:txBody>
      </p:sp>
      <p:sp>
        <p:nvSpPr>
          <p:cNvPr id="11" name="iconfont-1177-866359"/>
          <p:cNvSpPr/>
          <p:nvPr/>
        </p:nvSpPr>
        <p:spPr>
          <a:xfrm>
            <a:off x="1648966" y="2341042"/>
            <a:ext cx="359659" cy="609685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50" y="4505572"/>
            <a:ext cx="1326320" cy="305252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3696650" y="3064260"/>
            <a:ext cx="1298138" cy="1298138"/>
            <a:chOff x="8371420" y="2779123"/>
            <a:chExt cx="1852727" cy="1852727"/>
          </a:xfrm>
        </p:grpSpPr>
        <p:sp>
          <p:nvSpPr>
            <p:cNvPr id="19" name="矩形: 圆角 18"/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iconfont-11805-5604182"/>
          <p:cNvSpPr/>
          <p:nvPr/>
        </p:nvSpPr>
        <p:spPr>
          <a:xfrm>
            <a:off x="1523952" y="3466188"/>
            <a:ext cx="609685" cy="544266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confont-1177-866359"/>
          <p:cNvSpPr/>
          <p:nvPr/>
        </p:nvSpPr>
        <p:spPr>
          <a:xfrm>
            <a:off x="1648965" y="4626755"/>
            <a:ext cx="359659" cy="609685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rver_348236"/>
          <p:cNvSpPr/>
          <p:nvPr/>
        </p:nvSpPr>
        <p:spPr>
          <a:xfrm>
            <a:off x="6776279" y="2370136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server_348236"/>
          <p:cNvSpPr/>
          <p:nvPr/>
        </p:nvSpPr>
        <p:spPr>
          <a:xfrm>
            <a:off x="6776279" y="3428247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server_348236"/>
          <p:cNvSpPr/>
          <p:nvPr/>
        </p:nvSpPr>
        <p:spPr>
          <a:xfrm>
            <a:off x="6767754" y="4486358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矩形: 圆角 41"/>
          <p:cNvSpPr/>
          <p:nvPr/>
        </p:nvSpPr>
        <p:spPr>
          <a:xfrm>
            <a:off x="6508956" y="2034191"/>
            <a:ext cx="1052052" cy="3351836"/>
          </a:xfrm>
          <a:prstGeom prst="roundRect">
            <a:avLst/>
          </a:prstGeom>
          <a:noFill/>
          <a:ln w="19050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连接符: 肘形 43"/>
          <p:cNvCxnSpPr>
            <a:endCxn id="19" idx="1"/>
          </p:cNvCxnSpPr>
          <p:nvPr/>
        </p:nvCxnSpPr>
        <p:spPr>
          <a:xfrm>
            <a:off x="2008624" y="2645884"/>
            <a:ext cx="1688026" cy="10674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/>
          <p:cNvCxnSpPr>
            <a:endCxn id="19" idx="1"/>
          </p:cNvCxnSpPr>
          <p:nvPr/>
        </p:nvCxnSpPr>
        <p:spPr>
          <a:xfrm flipV="1">
            <a:off x="2008624" y="3713329"/>
            <a:ext cx="1688026" cy="12182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19" idx="1"/>
          </p:cNvCxnSpPr>
          <p:nvPr/>
        </p:nvCxnSpPr>
        <p:spPr>
          <a:xfrm>
            <a:off x="2134306" y="3713329"/>
            <a:ext cx="1562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9" idx="3"/>
            <a:endCxn id="42" idx="1"/>
          </p:cNvCxnSpPr>
          <p:nvPr/>
        </p:nvCxnSpPr>
        <p:spPr>
          <a:xfrm flipV="1">
            <a:off x="4994788" y="3710109"/>
            <a:ext cx="1514168" cy="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1765123"/>
            <a:ext cx="544376" cy="52852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369360"/>
            <a:ext cx="544376" cy="5285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916117"/>
            <a:ext cx="544376" cy="528520"/>
          </a:xfrm>
          <a:prstGeom prst="rect">
            <a:avLst/>
          </a:prstGeom>
        </p:spPr>
      </p:pic>
      <p:sp>
        <p:nvSpPr>
          <p:cNvPr id="57" name="矩形: 圆角 56"/>
          <p:cNvSpPr/>
          <p:nvPr/>
        </p:nvSpPr>
        <p:spPr>
          <a:xfrm>
            <a:off x="9768668" y="1671483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/>
          <p:cNvSpPr/>
          <p:nvPr/>
        </p:nvSpPr>
        <p:spPr>
          <a:xfrm>
            <a:off x="9768668" y="3820725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circular-database_20778"/>
          <p:cNvSpPr/>
          <p:nvPr/>
        </p:nvSpPr>
        <p:spPr>
          <a:xfrm>
            <a:off x="10085056" y="3916043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ircular-database_20778"/>
          <p:cNvSpPr/>
          <p:nvPr/>
        </p:nvSpPr>
        <p:spPr>
          <a:xfrm>
            <a:off x="10085055" y="4545352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ircular-database_20778"/>
          <p:cNvSpPr/>
          <p:nvPr/>
        </p:nvSpPr>
        <p:spPr>
          <a:xfrm>
            <a:off x="10085054" y="5174661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连接符: 肘形 65"/>
          <p:cNvCxnSpPr>
            <a:stCxn id="42" idx="3"/>
            <a:endCxn id="57" idx="1"/>
          </p:cNvCxnSpPr>
          <p:nvPr/>
        </p:nvCxnSpPr>
        <p:spPr>
          <a:xfrm flipV="1">
            <a:off x="7561008" y="2610902"/>
            <a:ext cx="2207660" cy="10992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连接符: 肘形 67"/>
          <p:cNvCxnSpPr>
            <a:stCxn id="42" idx="3"/>
            <a:endCxn id="61" idx="1"/>
          </p:cNvCxnSpPr>
          <p:nvPr/>
        </p:nvCxnSpPr>
        <p:spPr>
          <a:xfrm>
            <a:off x="7561008" y="3710109"/>
            <a:ext cx="2207660" cy="10500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10913806" y="2369360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0913806" y="4531456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710723" y="2959252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710723" y="3994738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702197" y="5046455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 animBg="1"/>
      <p:bldP spid="71" grpId="0"/>
      <p:bldP spid="7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用户可以在店铺页面中抢购这些优惠券：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实现优惠券秒杀下单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9301" y="2115127"/>
            <a:ext cx="2635212" cy="43551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53" y="2115127"/>
            <a:ext cx="4285714" cy="12666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表格 4"/>
          <p:cNvGraphicFramePr>
            <a:graphicFrameLocks noGrp="1"/>
          </p:cNvGraphicFramePr>
          <p:nvPr/>
        </p:nvGraphicFramePr>
        <p:xfrm>
          <a:off x="6199453" y="4453055"/>
          <a:ext cx="4285714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6504"/>
                <a:gridCol w="3269210"/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说明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请求方式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POST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请求路径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/voucher-order/seckill/{id}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请求参数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id,</a:t>
                      </a:r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优惠券</a:t>
                      </a:r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id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返回值</a:t>
                      </a:r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订单</a:t>
                      </a:r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id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1" name="连接符: 肘形 10"/>
          <p:cNvCxnSpPr>
            <a:endCxn id="8" idx="1"/>
          </p:cNvCxnSpPr>
          <p:nvPr/>
        </p:nvCxnSpPr>
        <p:spPr>
          <a:xfrm flipV="1">
            <a:off x="3522818" y="2748461"/>
            <a:ext cx="2676635" cy="2485335"/>
          </a:xfrm>
          <a:prstGeom prst="bentConnector3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2"/>
            <a:endCxn id="9" idx="0"/>
          </p:cNvCxnSpPr>
          <p:nvPr/>
        </p:nvCxnSpPr>
        <p:spPr>
          <a:xfrm>
            <a:off x="8342310" y="3381794"/>
            <a:ext cx="0" cy="10712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实现优惠券秒杀的下单功能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/>
              <a:t>下单时需要判断两点：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秒杀是否开始或结束，如果尚未开始或已经结束则无法下单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库存是否充足，不足则无法下单</a:t>
            </a:r>
            <a:endParaRPr lang="en-US" altLang="zh-CN" sz="1400"/>
          </a:p>
        </p:txBody>
      </p:sp>
      <p:sp>
        <p:nvSpPr>
          <p:cNvPr id="4" name="椭圆 3"/>
          <p:cNvSpPr/>
          <p:nvPr/>
        </p:nvSpPr>
        <p:spPr>
          <a:xfrm>
            <a:off x="3007006" y="290473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852601" y="340815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6" name="直接箭头连接符 5"/>
          <p:cNvCxnSpPr>
            <a:stCxn id="4" idx="4"/>
            <a:endCxn id="5" idx="0"/>
          </p:cNvCxnSpPr>
          <p:nvPr/>
        </p:nvCxnSpPr>
        <p:spPr>
          <a:xfrm>
            <a:off x="3212708" y="3138935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菱形 6"/>
          <p:cNvSpPr/>
          <p:nvPr/>
        </p:nvSpPr>
        <p:spPr>
          <a:xfrm>
            <a:off x="2644213" y="4836664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39188" y="48041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/>
          <p:cNvCxnSpPr>
            <a:stCxn id="7" idx="2"/>
            <a:endCxn id="11" idx="0"/>
          </p:cNvCxnSpPr>
          <p:nvPr/>
        </p:nvCxnSpPr>
        <p:spPr>
          <a:xfrm>
            <a:off x="3224189" y="5315852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207763" y="534934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2902468" y="570672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026293" y="6397548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  <a:endParaRPr lang="zh-CN" altLang="en-US" sz="1050">
              <a:solidFill>
                <a:srgbClr val="AD2A26"/>
              </a:solidFill>
            </a:endParaRPr>
          </a:p>
        </p:txBody>
      </p:sp>
      <p:cxnSp>
        <p:nvCxnSpPr>
          <p:cNvPr id="13" name="直接箭头连接符 12"/>
          <p:cNvCxnSpPr>
            <a:stCxn id="11" idx="2"/>
            <a:endCxn id="12" idx="0"/>
          </p:cNvCxnSpPr>
          <p:nvPr/>
        </p:nvCxnSpPr>
        <p:spPr>
          <a:xfrm>
            <a:off x="3228006" y="6106839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2856102" y="4104083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5" name="直接箭头连接符 14"/>
          <p:cNvCxnSpPr>
            <a:stCxn id="5" idx="2"/>
            <a:endCxn id="14" idx="0"/>
          </p:cNvCxnSpPr>
          <p:nvPr/>
        </p:nvCxnSpPr>
        <p:spPr>
          <a:xfrm>
            <a:off x="3217523" y="3808265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4" idx="2"/>
            <a:endCxn id="7" idx="0"/>
          </p:cNvCxnSpPr>
          <p:nvPr/>
        </p:nvCxnSpPr>
        <p:spPr>
          <a:xfrm>
            <a:off x="3221024" y="4504193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连接符: 肘形 17"/>
          <p:cNvCxnSpPr>
            <a:stCxn id="19" idx="2"/>
            <a:endCxn id="23" idx="3"/>
          </p:cNvCxnSpPr>
          <p:nvPr/>
        </p:nvCxnSpPr>
        <p:spPr>
          <a:xfrm rot="5400000">
            <a:off x="7556275" y="5364104"/>
            <a:ext cx="989352" cy="1324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: 圆角 18"/>
          <p:cNvSpPr/>
          <p:nvPr/>
        </p:nvSpPr>
        <p:spPr>
          <a:xfrm>
            <a:off x="8387838" y="513174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22" name="连接符: 肘形 21"/>
          <p:cNvCxnSpPr>
            <a:stCxn id="67" idx="3"/>
            <a:endCxn id="19" idx="0"/>
          </p:cNvCxnSpPr>
          <p:nvPr/>
        </p:nvCxnSpPr>
        <p:spPr>
          <a:xfrm>
            <a:off x="7874661" y="4254174"/>
            <a:ext cx="838715" cy="877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/>
          <p:cNvSpPr/>
          <p:nvPr/>
        </p:nvSpPr>
        <p:spPr>
          <a:xfrm>
            <a:off x="6588523" y="6321150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67" name="矩形: 圆角 66"/>
          <p:cNvSpPr/>
          <p:nvPr/>
        </p:nvSpPr>
        <p:spPr>
          <a:xfrm>
            <a:off x="6902391" y="4054119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68" name="连接符: 肘形 67"/>
          <p:cNvCxnSpPr>
            <a:stCxn id="7" idx="3"/>
            <a:endCxn id="28" idx="1"/>
          </p:cNvCxnSpPr>
          <p:nvPr/>
        </p:nvCxnSpPr>
        <p:spPr>
          <a:xfrm flipV="1">
            <a:off x="3804164" y="4254174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23" idx="1"/>
            <a:endCxn id="12" idx="6"/>
          </p:cNvCxnSpPr>
          <p:nvPr/>
        </p:nvCxnSpPr>
        <p:spPr>
          <a:xfrm flipH="1">
            <a:off x="3437696" y="6521205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/>
          <p:cNvSpPr/>
          <p:nvPr/>
        </p:nvSpPr>
        <p:spPr>
          <a:xfrm>
            <a:off x="4782751" y="4014580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04830" y="397712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5" name="直接箭头连接符 34"/>
          <p:cNvCxnSpPr>
            <a:stCxn id="28" idx="3"/>
            <a:endCxn id="67" idx="1"/>
          </p:cNvCxnSpPr>
          <p:nvPr/>
        </p:nvCxnSpPr>
        <p:spPr>
          <a:xfrm>
            <a:off x="5942702" y="4254174"/>
            <a:ext cx="95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stCxn id="28" idx="2"/>
            <a:endCxn id="11" idx="3"/>
          </p:cNvCxnSpPr>
          <p:nvPr/>
        </p:nvCxnSpPr>
        <p:spPr>
          <a:xfrm rot="5400000">
            <a:off x="3751627" y="4295684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047457" y="492535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/>
      <p:bldP spid="10" grpId="0"/>
      <p:bldP spid="11" grpId="0" animBg="1"/>
      <p:bldP spid="12" grpId="0" animBg="1"/>
      <p:bldP spid="14" grpId="0" animBg="1"/>
      <p:bldP spid="19" grpId="0" animBg="1"/>
      <p:bldP spid="23" grpId="0" animBg="1"/>
      <p:bldP spid="67" grpId="0" animBg="1"/>
      <p:bldP spid="28" grpId="0" animBg="1"/>
      <p:bldP spid="29" grpId="0"/>
      <p:bldP spid="4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超卖问题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1085"/>
            <a:ext cx="10698163" cy="39878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超卖问题</a:t>
            </a:r>
            <a:endParaRPr lang="zh-CN" altLang="en-US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729702" y="1624921"/>
            <a:ext cx="7036619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14828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8" name="直线连接符 8"/>
          <p:cNvCxnSpPr>
            <a:stCxn id="7" idx="2"/>
          </p:cNvCxnSpPr>
          <p:nvPr/>
        </p:nvCxnSpPr>
        <p:spPr>
          <a:xfrm>
            <a:off x="4232460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169288" y="278968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23287" y="295444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肘形连接符 25"/>
          <p:cNvCxnSpPr>
            <a:endCxn id="10" idx="3"/>
          </p:cNvCxnSpPr>
          <p:nvPr/>
        </p:nvCxnSpPr>
        <p:spPr>
          <a:xfrm rot="16200000" flipH="1">
            <a:off x="4147307" y="297288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610356" y="288800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0291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4" name="直线连接符 8"/>
          <p:cNvCxnSpPr>
            <a:stCxn id="13" idx="2"/>
          </p:cNvCxnSpPr>
          <p:nvPr/>
        </p:nvCxnSpPr>
        <p:spPr>
          <a:xfrm>
            <a:off x="6397923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343924" y="458921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97923" y="475398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肘形连接符 25"/>
          <p:cNvCxnSpPr>
            <a:endCxn id="16" idx="3"/>
          </p:cNvCxnSpPr>
          <p:nvPr/>
        </p:nvCxnSpPr>
        <p:spPr>
          <a:xfrm rot="16200000" flipH="1">
            <a:off x="6321943" y="477241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784992" y="4687539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67311" y="371103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21310" y="387579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肘形连接符 25"/>
          <p:cNvCxnSpPr>
            <a:endCxn id="20" idx="3"/>
          </p:cNvCxnSpPr>
          <p:nvPr/>
        </p:nvCxnSpPr>
        <p:spPr>
          <a:xfrm rot="16200000" flipH="1">
            <a:off x="4145330" y="389422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608378" y="3809350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43924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97923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5" name="肘形连接符 25"/>
          <p:cNvCxnSpPr>
            <a:endCxn id="24" idx="3"/>
          </p:cNvCxnSpPr>
          <p:nvPr/>
        </p:nvCxnSpPr>
        <p:spPr>
          <a:xfrm rot="16200000" flipH="1">
            <a:off x="6321943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784991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80724" y="2383751"/>
            <a:ext cx="1322570" cy="277001"/>
            <a:chOff x="5307862" y="1460528"/>
            <a:chExt cx="1322570" cy="277001"/>
          </a:xfrm>
        </p:grpSpPr>
        <p:sp>
          <p:nvSpPr>
            <p:cNvPr id="28" name="矩形 27"/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</a:rPr>
                <a:t>库存</a:t>
              </a:r>
              <a:endParaRPr lang="zh-CN" altLang="en-US" sz="1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027399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036572" y="236405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029521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034450" y="235059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80394" y="4008327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838989" y="595156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0.23828 0.1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4431 0.3708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/>
      <p:bldP spid="13" grpId="0" animBg="1"/>
      <p:bldP spid="15" grpId="0" animBg="1"/>
      <p:bldP spid="16" grpId="0" animBg="1"/>
      <p:bldP spid="18" grpId="0"/>
      <p:bldP spid="19" grpId="0" animBg="1"/>
      <p:bldP spid="20" grpId="0" animBg="1"/>
      <p:bldP spid="22" grpId="0"/>
      <p:bldP spid="23" grpId="0" animBg="1"/>
      <p:bldP spid="24" grpId="0" animBg="1"/>
      <p:bldP spid="26" grpId="0"/>
      <p:bldP spid="30" grpId="0"/>
      <p:bldP spid="30" grpId="1"/>
      <p:bldP spid="31" grpId="0"/>
      <p:bldP spid="32" grpId="0"/>
      <p:bldP spid="32" grpId="1"/>
      <p:bldP spid="34" grpId="0"/>
      <p:bldP spid="34" grpId="1"/>
      <p:bldP spid="2" grpId="0" animBg="1"/>
      <p:bldP spid="2" grpId="2" animBg="1"/>
      <p:bldP spid="35" grpId="0" animBg="1"/>
      <p:bldP spid="35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61085"/>
            <a:ext cx="10698163" cy="39878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超卖问题</a:t>
            </a:r>
            <a:endParaRPr lang="zh-CN" altLang="en-US">
              <a:solidFill>
                <a:srgbClr val="AD2B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729702" y="1624921"/>
            <a:ext cx="7036619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14828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8" name="直线连接符 8"/>
          <p:cNvCxnSpPr>
            <a:stCxn id="7" idx="2"/>
          </p:cNvCxnSpPr>
          <p:nvPr/>
        </p:nvCxnSpPr>
        <p:spPr>
          <a:xfrm>
            <a:off x="4232460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169288" y="278968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23287" y="295444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肘形连接符 25"/>
          <p:cNvCxnSpPr>
            <a:endCxn id="10" idx="3"/>
          </p:cNvCxnSpPr>
          <p:nvPr/>
        </p:nvCxnSpPr>
        <p:spPr>
          <a:xfrm rot="16200000" flipH="1">
            <a:off x="4147307" y="297288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610356" y="288800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0291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4" name="直线连接符 8"/>
          <p:cNvCxnSpPr>
            <a:stCxn id="13" idx="2"/>
          </p:cNvCxnSpPr>
          <p:nvPr/>
        </p:nvCxnSpPr>
        <p:spPr>
          <a:xfrm>
            <a:off x="6397923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343924" y="368734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97923" y="385211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肘形连接符 25"/>
          <p:cNvCxnSpPr>
            <a:endCxn id="16" idx="3"/>
          </p:cNvCxnSpPr>
          <p:nvPr/>
        </p:nvCxnSpPr>
        <p:spPr>
          <a:xfrm rot="16200000" flipH="1">
            <a:off x="6321943" y="387054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784992" y="378566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67311" y="463795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21310" y="480272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肘形连接符 25"/>
          <p:cNvCxnSpPr>
            <a:endCxn id="20" idx="3"/>
          </p:cNvCxnSpPr>
          <p:nvPr/>
        </p:nvCxnSpPr>
        <p:spPr>
          <a:xfrm rot="16200000" flipH="1">
            <a:off x="4145330" y="482115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608378" y="4736274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43924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97923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5" name="肘形连接符 25"/>
          <p:cNvCxnSpPr>
            <a:endCxn id="24" idx="3"/>
          </p:cNvCxnSpPr>
          <p:nvPr/>
        </p:nvCxnSpPr>
        <p:spPr>
          <a:xfrm rot="16200000" flipH="1">
            <a:off x="6321943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784991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80724" y="2383751"/>
            <a:ext cx="1322570" cy="277001"/>
            <a:chOff x="5307862" y="1460528"/>
            <a:chExt cx="1322570" cy="277001"/>
          </a:xfrm>
        </p:grpSpPr>
        <p:sp>
          <p:nvSpPr>
            <p:cNvPr id="28" name="矩形 27"/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</a:rPr>
                <a:t>库存</a:t>
              </a:r>
              <a:endParaRPr lang="zh-CN" altLang="en-US" sz="1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027399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036572" y="236405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029521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034450" y="235059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29361" y="2339515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28557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6" name="直线连接符 8"/>
          <p:cNvCxnSpPr>
            <a:stCxn id="35" idx="2"/>
          </p:cNvCxnSpPr>
          <p:nvPr/>
        </p:nvCxnSpPr>
        <p:spPr>
          <a:xfrm>
            <a:off x="8646189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592190" y="368734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646189" y="385211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肘形连接符 25"/>
          <p:cNvCxnSpPr>
            <a:endCxn id="38" idx="3"/>
          </p:cNvCxnSpPr>
          <p:nvPr/>
        </p:nvCxnSpPr>
        <p:spPr>
          <a:xfrm rot="16200000" flipH="1">
            <a:off x="8570209" y="387054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033258" y="378566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592190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646189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3" name="肘形连接符 25"/>
          <p:cNvCxnSpPr>
            <a:endCxn id="42" idx="3"/>
          </p:cNvCxnSpPr>
          <p:nvPr/>
        </p:nvCxnSpPr>
        <p:spPr>
          <a:xfrm rot="16200000" flipH="1">
            <a:off x="8570209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9033257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41540" y="4943394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838990" y="5798634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0.23828 0.107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43034 0.249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/>
      <p:bldP spid="31" grpId="0"/>
      <p:bldP spid="31" grpId="1"/>
      <p:bldP spid="32" grpId="0"/>
      <p:bldP spid="32" grpId="1"/>
      <p:bldP spid="34" grpId="0"/>
      <p:bldP spid="34" grpId="1"/>
      <p:bldP spid="33" grpId="0"/>
      <p:bldP spid="35" grpId="0" animBg="1"/>
      <p:bldP spid="37" grpId="0" animBg="1"/>
      <p:bldP spid="38" grpId="0" animBg="1"/>
      <p:bldP spid="40" grpId="0"/>
      <p:bldP spid="41" grpId="0" animBg="1"/>
      <p:bldP spid="42" grpId="0" animBg="1"/>
      <p:bldP spid="44" grpId="0"/>
      <p:bldP spid="45" grpId="0" animBg="1"/>
      <p:bldP spid="45" grpId="1" animBg="1"/>
      <p:bldP spid="46" grpId="0" animBg="1"/>
      <p:bldP spid="46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/>
              <a:t>超卖问题是典型的多线程安全问题，针对这一问题的常见解决方案就是加锁：</a:t>
            </a:r>
            <a:endParaRPr lang="en-US" altLang="zh-CN"/>
          </a:p>
          <a:p>
            <a:endParaRPr lang="zh-CN" altLang="en-US"/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超卖问题</a:t>
            </a:r>
            <a:endParaRPr lang="en-US" altLang="zh-CN" sz="2000">
              <a:solidFill>
                <a:srgbClr val="AD2B26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47262" y="2393512"/>
            <a:ext cx="4396256" cy="3873951"/>
            <a:chOff x="1347262" y="2393512"/>
            <a:chExt cx="4396256" cy="3873951"/>
          </a:xfrm>
        </p:grpSpPr>
        <p:sp>
          <p:nvSpPr>
            <p:cNvPr id="19" name="矩形: 圆角 18"/>
            <p:cNvSpPr/>
            <p:nvPr/>
          </p:nvSpPr>
          <p:spPr bwMode="auto">
            <a:xfrm>
              <a:off x="1347262" y="2595055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矩形: 圆角 19"/>
            <p:cNvSpPr/>
            <p:nvPr/>
          </p:nvSpPr>
          <p:spPr bwMode="auto">
            <a:xfrm>
              <a:off x="2312027" y="2393512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r>
                <a:rPr lang="zh-CN" altLang="en-US" sz="2000" b="1">
                  <a:solidFill>
                    <a:srgbClr val="49504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悲观锁</a:t>
              </a:r>
              <a:endParaRPr lang="zh-CN" altLang="en-US" sz="2000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48481" y="2393512"/>
            <a:ext cx="4396256" cy="3873951"/>
            <a:chOff x="6448481" y="2393512"/>
            <a:chExt cx="4396256" cy="3873951"/>
          </a:xfrm>
        </p:grpSpPr>
        <p:sp>
          <p:nvSpPr>
            <p:cNvPr id="18" name="矩形: 圆角 17"/>
            <p:cNvSpPr/>
            <p:nvPr/>
          </p:nvSpPr>
          <p:spPr bwMode="auto">
            <a:xfrm>
              <a:off x="6448481" y="2595055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59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矩形: 圆角 20"/>
            <p:cNvSpPr/>
            <p:nvPr/>
          </p:nvSpPr>
          <p:spPr bwMode="auto">
            <a:xfrm>
              <a:off x="7509499" y="2393512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2" name="菱形 21"/>
          <p:cNvSpPr/>
          <p:nvPr/>
        </p:nvSpPr>
        <p:spPr bwMode="auto">
          <a:xfrm>
            <a:off x="5612071" y="3687379"/>
            <a:ext cx="952739" cy="1029997"/>
          </a:xfrm>
          <a:prstGeom prst="diamond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锁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1824393" y="3122739"/>
            <a:ext cx="3606800" cy="19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认为线程安全问题一定会发生，因此在操作数据之前先获取锁，确保线程串行执行。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Synchronized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Lock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都属于悲观锁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TextBox 17"/>
          <p:cNvSpPr txBox="1"/>
          <p:nvPr/>
        </p:nvSpPr>
        <p:spPr>
          <a:xfrm>
            <a:off x="6802793" y="3122739"/>
            <a:ext cx="36068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认为线程安全问题不一定会发生，因此不加锁，只是在更新数据时去判断有没有其它线程对数据做了修改。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如果没有修改则认为是安全的，自己才更新数据。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如果已经被其它线程修改说明发生了安全问题，此时可以重试或异常。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09499" y="2443262"/>
            <a:ext cx="246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乐观锁</a:t>
            </a:r>
            <a:endParaRPr lang="zh-CN" altLang="en-US" sz="2000" b="1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6" grpId="0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表格 4"/>
          <p:cNvGraphicFramePr>
            <a:graphicFrameLocks noGrp="1"/>
          </p:cNvGraphicFramePr>
          <p:nvPr/>
        </p:nvGraphicFramePr>
        <p:xfrm>
          <a:off x="3507286" y="2826707"/>
          <a:ext cx="1415442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415442"/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version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427555"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乐观锁的关键是判断之前查询得到的数据是否有被修改过，常见的方式有两种： 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乐观锁</a:t>
            </a:r>
            <a:endParaRPr lang="zh-CN" altLang="en-US" sz="2000" b="1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占位符 2"/>
          <p:cNvSpPr txBox="1"/>
          <p:nvPr/>
        </p:nvSpPr>
        <p:spPr>
          <a:xfrm>
            <a:off x="710563" y="2085579"/>
            <a:ext cx="10698800" cy="66805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版本号法</a:t>
            </a: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4" name="表格 4"/>
          <p:cNvGraphicFramePr>
            <a:graphicFrameLocks noGrp="1"/>
          </p:cNvGraphicFramePr>
          <p:nvPr/>
        </p:nvGraphicFramePr>
        <p:xfrm>
          <a:off x="1399810" y="2826709"/>
          <a:ext cx="2107476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761229"/>
                <a:gridCol w="1346247"/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id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stock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4275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7" name="矩形 46"/>
          <p:cNvSpPr/>
          <p:nvPr/>
        </p:nvSpPr>
        <p:spPr>
          <a:xfrm>
            <a:off x="5906466" y="2372490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8" name="直线连接符 8"/>
          <p:cNvCxnSpPr>
            <a:stCxn id="47" idx="2"/>
          </p:cNvCxnSpPr>
          <p:nvPr/>
        </p:nvCxnSpPr>
        <p:spPr>
          <a:xfrm>
            <a:off x="6224098" y="2753638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160926" y="291749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214925" y="308225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" name="肘形连接符 25"/>
          <p:cNvCxnSpPr>
            <a:endCxn id="50" idx="3"/>
          </p:cNvCxnSpPr>
          <p:nvPr/>
        </p:nvCxnSpPr>
        <p:spPr>
          <a:xfrm rot="16200000" flipH="1">
            <a:off x="6138945" y="310068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601994" y="3015810"/>
            <a:ext cx="959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查询库存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798439" y="238476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4" name="直线连接符 8"/>
          <p:cNvCxnSpPr>
            <a:stCxn id="53" idx="2"/>
          </p:cNvCxnSpPr>
          <p:nvPr/>
        </p:nvCxnSpPr>
        <p:spPr>
          <a:xfrm>
            <a:off x="9116071" y="276591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9062072" y="357691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116071" y="374167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7" name="肘形连接符 25"/>
          <p:cNvCxnSpPr>
            <a:endCxn id="56" idx="3"/>
          </p:cNvCxnSpPr>
          <p:nvPr/>
        </p:nvCxnSpPr>
        <p:spPr>
          <a:xfrm rot="16200000" flipH="1">
            <a:off x="9040091" y="376011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9503140" y="367523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170524" y="436001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224523" y="452478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1" name="肘形连接符 25"/>
          <p:cNvCxnSpPr>
            <a:endCxn id="60" idx="3"/>
          </p:cNvCxnSpPr>
          <p:nvPr/>
        </p:nvCxnSpPr>
        <p:spPr>
          <a:xfrm rot="16200000" flipH="1">
            <a:off x="6148543" y="454321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611591" y="4458333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073647" y="508201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127646" y="524678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5" name="肘形连接符 25"/>
          <p:cNvCxnSpPr>
            <a:endCxn id="64" idx="3"/>
          </p:cNvCxnSpPr>
          <p:nvPr/>
        </p:nvCxnSpPr>
        <p:spPr>
          <a:xfrm rot="16200000" flipH="1">
            <a:off x="9051666" y="526521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9445278" y="5029761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88802" y="3014632"/>
            <a:ext cx="1277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和版本号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stock =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version =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94869" y="4961480"/>
            <a:ext cx="20724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set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stock = stock - 1,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version = version + 1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where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id = 10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and version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0205563" y="3669194"/>
            <a:ext cx="1277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和版本号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stock =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version =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682791" y="332073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057200" y="334662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700169" y="333052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074578" y="335641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630287" y="466217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19448" y="3309045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00135" y="3378687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086570" y="3405382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00191" y="3368166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084124" y="3365679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571314" y="5530606"/>
            <a:ext cx="20724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set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stock = stock - 1,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version = version + 1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where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id = 10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and version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0999068" y="395773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503830" y="520956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" name="L 形 82"/>
          <p:cNvSpPr/>
          <p:nvPr/>
        </p:nvSpPr>
        <p:spPr>
          <a:xfrm rot="18900000">
            <a:off x="8452083" y="5718287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" name="乘号 83"/>
          <p:cNvSpPr/>
          <p:nvPr/>
        </p:nvSpPr>
        <p:spPr>
          <a:xfrm>
            <a:off x="11256233" y="6264023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43099 -0.02523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127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32852 -0.0062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6681 0.06921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344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57057 0.0877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9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01067 0.35255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0.01146 0.34213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50" grpId="0" animBg="1"/>
      <p:bldP spid="52" grpId="0"/>
      <p:bldP spid="53" grpId="0" animBg="1"/>
      <p:bldP spid="55" grpId="0" animBg="1"/>
      <p:bldP spid="56" grpId="0" animBg="1"/>
      <p:bldP spid="58" grpId="0"/>
      <p:bldP spid="59" grpId="0" animBg="1"/>
      <p:bldP spid="60" grpId="0" animBg="1"/>
      <p:bldP spid="62" grpId="0"/>
      <p:bldP spid="63" grpId="0" animBg="1"/>
      <p:bldP spid="64" grpId="0" animBg="1"/>
      <p:bldP spid="66" grpId="0"/>
      <p:bldP spid="4" grpId="0"/>
      <p:bldP spid="69" grpId="0"/>
      <p:bldP spid="70" grpId="0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 animBg="1"/>
      <p:bldP spid="76" grpId="1" animBg="1"/>
      <p:bldP spid="77" grpId="0"/>
      <p:bldP spid="77" grpId="1"/>
      <p:bldP spid="7" grpId="0"/>
      <p:bldP spid="78" grpId="0"/>
      <p:bldP spid="8" grpId="0"/>
      <p:bldP spid="8" grpId="1"/>
      <p:bldP spid="79" grpId="0"/>
      <p:bldP spid="79" grpId="1"/>
      <p:bldP spid="80" grpId="0"/>
      <p:bldP spid="81" grpId="0"/>
      <p:bldP spid="81" grpId="1"/>
      <p:bldP spid="82" grpId="0" animBg="1"/>
      <p:bldP spid="82" grpId="1" animBg="1"/>
      <p:bldP spid="83" grpId="0" animBg="1"/>
      <p:bldP spid="8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乐观锁的关键是判断之前查询得到的数据是否有被修改过，常见的方式有两种： 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乐观锁</a:t>
            </a:r>
            <a:endParaRPr lang="zh-CN" altLang="en-US" sz="2000" b="1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占位符 2"/>
          <p:cNvSpPr txBox="1"/>
          <p:nvPr/>
        </p:nvSpPr>
        <p:spPr>
          <a:xfrm>
            <a:off x="710563" y="2085579"/>
            <a:ext cx="10698800" cy="66805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CAS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</a:t>
            </a:r>
            <a:endParaRPr lang="en-US" altLang="zh-CN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44" name="表格 4"/>
          <p:cNvGraphicFramePr>
            <a:graphicFrameLocks noGrp="1"/>
          </p:cNvGraphicFramePr>
          <p:nvPr/>
        </p:nvGraphicFramePr>
        <p:xfrm>
          <a:off x="1399810" y="2826709"/>
          <a:ext cx="2107476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761229"/>
                <a:gridCol w="1346247"/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id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stock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4275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  <a:endParaRPr lang="en-US" altLang="zh-CN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7" name="矩形 46"/>
          <p:cNvSpPr/>
          <p:nvPr/>
        </p:nvSpPr>
        <p:spPr>
          <a:xfrm>
            <a:off x="5906466" y="2372490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8" name="直线连接符 8"/>
          <p:cNvCxnSpPr>
            <a:stCxn id="47" idx="2"/>
          </p:cNvCxnSpPr>
          <p:nvPr/>
        </p:nvCxnSpPr>
        <p:spPr>
          <a:xfrm>
            <a:off x="6224098" y="2753638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160926" y="291749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214925" y="308225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" name="肘形连接符 25"/>
          <p:cNvCxnSpPr>
            <a:endCxn id="50" idx="3"/>
          </p:cNvCxnSpPr>
          <p:nvPr/>
        </p:nvCxnSpPr>
        <p:spPr>
          <a:xfrm rot="16200000" flipH="1">
            <a:off x="6138945" y="310068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601994" y="3015810"/>
            <a:ext cx="959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查询库存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798439" y="238476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4" name="直线连接符 8"/>
          <p:cNvCxnSpPr>
            <a:stCxn id="53" idx="2"/>
          </p:cNvCxnSpPr>
          <p:nvPr/>
        </p:nvCxnSpPr>
        <p:spPr>
          <a:xfrm>
            <a:off x="9116071" y="276591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9062072" y="357691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116071" y="374167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7" name="肘形连接符 25"/>
          <p:cNvCxnSpPr>
            <a:endCxn id="56" idx="3"/>
          </p:cNvCxnSpPr>
          <p:nvPr/>
        </p:nvCxnSpPr>
        <p:spPr>
          <a:xfrm rot="16200000" flipH="1">
            <a:off x="9040091" y="376011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9503140" y="367523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170524" y="436001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224523" y="452478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1" name="肘形连接符 25"/>
          <p:cNvCxnSpPr>
            <a:endCxn id="60" idx="3"/>
          </p:cNvCxnSpPr>
          <p:nvPr/>
        </p:nvCxnSpPr>
        <p:spPr>
          <a:xfrm rot="16200000" flipH="1">
            <a:off x="6148543" y="454321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611591" y="4458333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073647" y="508201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127646" y="524678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5" name="肘形连接符 25"/>
          <p:cNvCxnSpPr>
            <a:endCxn id="64" idx="3"/>
          </p:cNvCxnSpPr>
          <p:nvPr/>
        </p:nvCxnSpPr>
        <p:spPr>
          <a:xfrm rot="16200000" flipH="1">
            <a:off x="9051666" y="526521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9445278" y="5029761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88802" y="3014632"/>
            <a:ext cx="1277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stock =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94869" y="4961480"/>
            <a:ext cx="207240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set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stock = stock - 1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where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id = 10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and stock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0205563" y="3669194"/>
            <a:ext cx="1277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stock =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682791" y="332073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700169" y="333052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630287" y="466217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915915" y="313078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00135" y="3378687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00191" y="3368166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571314" y="5530606"/>
            <a:ext cx="207240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set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stock = stock - 1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where 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id = 10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and stock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0816333" y="3802189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503830" y="520956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" name="L 形 82"/>
          <p:cNvSpPr/>
          <p:nvPr/>
        </p:nvSpPr>
        <p:spPr>
          <a:xfrm rot="18900000">
            <a:off x="8305164" y="5558005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" name="乘号 83"/>
          <p:cNvSpPr/>
          <p:nvPr/>
        </p:nvSpPr>
        <p:spPr>
          <a:xfrm>
            <a:off x="11103104" y="6129001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43099 -0.025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6681 0.069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00625 0.3548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01146 0.34213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9" grpId="0"/>
      <p:bldP spid="70" grpId="0"/>
      <p:bldP spid="72" grpId="0"/>
      <p:bldP spid="72" grpId="1"/>
      <p:bldP spid="74" grpId="0"/>
      <p:bldP spid="74" grpId="1"/>
      <p:bldP spid="76" grpId="0" animBg="1"/>
      <p:bldP spid="76" grpId="1" animBg="1"/>
      <p:bldP spid="77" grpId="0"/>
      <p:bldP spid="77" grpId="1"/>
      <p:bldP spid="7" grpId="0"/>
      <p:bldP spid="8" grpId="1"/>
      <p:bldP spid="80" grpId="0"/>
      <p:bldP spid="81" grpId="0"/>
      <p:bldP spid="81" grpId="1"/>
      <p:bldP spid="82" grpId="0" animBg="1"/>
      <p:bldP spid="82" grpId="1" animBg="1"/>
      <p:bldP spid="83" grpId="0" animBg="1"/>
      <p:bldP spid="8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超卖这样的线程安全问题，解决方案有哪些？</a:t>
            </a:r>
            <a:endParaRPr lang="en-US" altLang="zh-CN"/>
          </a:p>
          <a:p>
            <a:r>
              <a:rPr lang="zh-CN" altLang="en-US" sz="1600"/>
              <a:t>悲观锁：添加同步锁，让线程串行执行</a:t>
            </a:r>
            <a:endParaRPr lang="en-US" altLang="zh-CN" sz="1600"/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优点：简单粗暴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缺点：性能一般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/>
              <a:t>乐观锁：不加锁，在更新时判断是否有其它线程在修改</a:t>
            </a:r>
            <a:endParaRPr lang="en-US" altLang="zh-CN" sz="1600"/>
          </a:p>
          <a:p>
            <a:pPr marL="8953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优点：性能好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缺点：存在成功率低的问题</a:t>
            </a:r>
            <a:endParaRPr lang="zh-CN" altLang="en-US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49504F"/>
                </a:solidFill>
              </a:rPr>
              <a:t>超卖问题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一人一单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0" name="文本占位符 1"/>
          <p:cNvSpPr txBox="1"/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/>
          <p:cNvSpPr txBox="1"/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在资料中提供了一个项目源码：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将其复制到你的</a:t>
            </a:r>
            <a:r>
              <a:rPr lang="en-US" altLang="zh-CN"/>
              <a:t>idea</a:t>
            </a:r>
            <a:r>
              <a:rPr lang="zh-CN" altLang="en-US"/>
              <a:t>工作空间，然后利用</a:t>
            </a:r>
            <a:r>
              <a:rPr lang="en-US" altLang="zh-CN"/>
              <a:t>idea</a:t>
            </a:r>
            <a:r>
              <a:rPr lang="zh-CN" altLang="en-US"/>
              <a:t>打开即可：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启动项目后，在浏览器访问：</a:t>
            </a:r>
            <a:r>
              <a:rPr lang="en-US" altLang="zh-CN">
                <a:hlinkClick r:id="rId1"/>
              </a:rPr>
              <a:t>http://localhost:8081/shop-type/list</a:t>
            </a:r>
            <a:r>
              <a:rPr lang="en-US" altLang="zh-CN"/>
              <a:t> </a:t>
            </a:r>
            <a:r>
              <a:rPr lang="zh-CN" altLang="en-US"/>
              <a:t>，如果可以看到数据则证明运行没有问题</a:t>
            </a:r>
            <a:endParaRPr lang="en-US" altLang="zh-CN"/>
          </a:p>
        </p:txBody>
      </p:sp>
      <p:sp>
        <p:nvSpPr>
          <p:cNvPr id="8" name="标题 7"/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导入后端项目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47" y="2179459"/>
            <a:ext cx="3990476" cy="10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47" y="3798073"/>
            <a:ext cx="3933333" cy="1438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组合 13"/>
          <p:cNvGrpSpPr/>
          <p:nvPr/>
        </p:nvGrpSpPr>
        <p:grpSpPr>
          <a:xfrm>
            <a:off x="2069802" y="5982627"/>
            <a:ext cx="7228457" cy="627212"/>
            <a:chOff x="1227114" y="5640632"/>
            <a:chExt cx="7228457" cy="627212"/>
          </a:xfrm>
        </p:grpSpPr>
        <p:sp>
          <p:nvSpPr>
            <p:cNvPr id="11" name="等腰三角形 10"/>
            <p:cNvSpPr/>
            <p:nvPr/>
          </p:nvSpPr>
          <p:spPr>
            <a:xfrm rot="16200000">
              <a:off x="1271781" y="5860479"/>
              <a:ext cx="85078" cy="174411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84000">
                  <a:schemeClr val="bg1">
                    <a:lumMod val="50000"/>
                  </a:schemeClr>
                </a:gs>
                <a:gs pos="0">
                  <a:srgbClr val="49504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401524" y="5640632"/>
              <a:ext cx="7054047" cy="627212"/>
            </a:xfrm>
            <a:prstGeom prst="rect">
              <a:avLst/>
            </a:prstGeom>
            <a:noFill/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230923" y="5681103"/>
              <a:ext cx="492370" cy="232953"/>
            </a:xfrm>
            <a:prstGeom prst="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注意</a:t>
              </a:r>
              <a:endParaRPr lang="zh-CN" altLang="en-US" sz="12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807535" y="5640632"/>
              <a:ext cx="6509988" cy="6272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>
                  <a:solidFill>
                    <a:sysClr val="windowText" lastClr="000000"/>
                  </a:solidFill>
                </a:rPr>
                <a:t>不要忘了修改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application.yaml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文件中的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mysql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、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redis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地址信息</a:t>
              </a:r>
              <a:endParaRPr lang="en-US" altLang="zh-CN" sz="140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/>
              <a:t>需求：修改秒杀业务，要求同一个优惠券，一个用户只能下一单</a:t>
            </a:r>
            <a:endParaRPr lang="en-US" altLang="zh-CN"/>
          </a:p>
        </p:txBody>
      </p:sp>
      <p:sp>
        <p:nvSpPr>
          <p:cNvPr id="26" name="标题 7"/>
          <p:cNvSpPr txBox="1"/>
          <p:nvPr/>
        </p:nvSpPr>
        <p:spPr>
          <a:xfrm>
            <a:off x="2195450" y="1142254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</a:t>
            </a:r>
            <a:endParaRPr lang="zh-CN" altLang="en-US" sz="2000" b="1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007006" y="236947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2852601" y="28729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27" name="直接箭头连接符 26"/>
          <p:cNvCxnSpPr>
            <a:stCxn id="24" idx="4"/>
            <a:endCxn id="25" idx="0"/>
          </p:cNvCxnSpPr>
          <p:nvPr/>
        </p:nvCxnSpPr>
        <p:spPr>
          <a:xfrm>
            <a:off x="3212708" y="260368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/>
          <p:cNvSpPr/>
          <p:nvPr/>
        </p:nvSpPr>
        <p:spPr>
          <a:xfrm>
            <a:off x="2644213" y="430141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839188" y="426887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0" name="直接箭头连接符 29"/>
          <p:cNvCxnSpPr>
            <a:stCxn id="28" idx="2"/>
            <a:endCxn id="32" idx="0"/>
          </p:cNvCxnSpPr>
          <p:nvPr/>
        </p:nvCxnSpPr>
        <p:spPr>
          <a:xfrm>
            <a:off x="3224189" y="4780599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207763" y="481408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2902468" y="517147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026293" y="586229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  <a:endParaRPr lang="zh-CN" altLang="en-US" sz="1050">
              <a:solidFill>
                <a:srgbClr val="AD2A26"/>
              </a:solidFill>
            </a:endParaRPr>
          </a:p>
        </p:txBody>
      </p:sp>
      <p:cxnSp>
        <p:nvCxnSpPr>
          <p:cNvPr id="34" name="直接箭头连接符 33"/>
          <p:cNvCxnSpPr>
            <a:stCxn id="32" idx="2"/>
            <a:endCxn id="33" idx="0"/>
          </p:cNvCxnSpPr>
          <p:nvPr/>
        </p:nvCxnSpPr>
        <p:spPr>
          <a:xfrm>
            <a:off x="3228006" y="5571586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圆角 34"/>
          <p:cNvSpPr/>
          <p:nvPr/>
        </p:nvSpPr>
        <p:spPr>
          <a:xfrm>
            <a:off x="2856102" y="356883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36" name="直接箭头连接符 35"/>
          <p:cNvCxnSpPr>
            <a:stCxn id="25" idx="2"/>
            <a:endCxn id="35" idx="0"/>
          </p:cNvCxnSpPr>
          <p:nvPr/>
        </p:nvCxnSpPr>
        <p:spPr>
          <a:xfrm>
            <a:off x="3217523" y="3273012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5" idx="2"/>
            <a:endCxn id="28" idx="0"/>
          </p:cNvCxnSpPr>
          <p:nvPr/>
        </p:nvCxnSpPr>
        <p:spPr>
          <a:xfrm>
            <a:off x="3221024" y="396894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39" idx="2"/>
            <a:endCxn id="41" idx="3"/>
          </p:cNvCxnSpPr>
          <p:nvPr/>
        </p:nvCxnSpPr>
        <p:spPr>
          <a:xfrm rot="5400000">
            <a:off x="7556275" y="4828851"/>
            <a:ext cx="989352" cy="1324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/>
          <p:cNvSpPr/>
          <p:nvPr/>
        </p:nvSpPr>
        <p:spPr>
          <a:xfrm>
            <a:off x="8387838" y="45964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0" name="连接符: 肘形 39"/>
          <p:cNvCxnSpPr>
            <a:stCxn id="42" idx="3"/>
            <a:endCxn id="39" idx="0"/>
          </p:cNvCxnSpPr>
          <p:nvPr/>
        </p:nvCxnSpPr>
        <p:spPr>
          <a:xfrm>
            <a:off x="7874661" y="3718921"/>
            <a:ext cx="838715" cy="877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/>
          <p:cNvSpPr/>
          <p:nvPr/>
        </p:nvSpPr>
        <p:spPr>
          <a:xfrm>
            <a:off x="6588523" y="5785897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6902391" y="3518866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3" name="连接符: 肘形 42"/>
          <p:cNvCxnSpPr>
            <a:stCxn id="28" idx="3"/>
            <a:endCxn id="45" idx="1"/>
          </p:cNvCxnSpPr>
          <p:nvPr/>
        </p:nvCxnSpPr>
        <p:spPr>
          <a:xfrm flipV="1">
            <a:off x="3804164" y="3718921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41" idx="1"/>
            <a:endCxn id="33" idx="6"/>
          </p:cNvCxnSpPr>
          <p:nvPr/>
        </p:nvCxnSpPr>
        <p:spPr>
          <a:xfrm flipH="1">
            <a:off x="3437696" y="5985952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菱形 44"/>
          <p:cNvSpPr/>
          <p:nvPr/>
        </p:nvSpPr>
        <p:spPr>
          <a:xfrm>
            <a:off x="4782751" y="3479327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04830" y="344187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7" name="直接箭头连接符 46"/>
          <p:cNvCxnSpPr>
            <a:stCxn id="45" idx="3"/>
            <a:endCxn id="42" idx="1"/>
          </p:cNvCxnSpPr>
          <p:nvPr/>
        </p:nvCxnSpPr>
        <p:spPr>
          <a:xfrm>
            <a:off x="5942702" y="3718921"/>
            <a:ext cx="95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连接符: 肘形 47"/>
          <p:cNvCxnSpPr>
            <a:stCxn id="45" idx="2"/>
            <a:endCxn id="32" idx="3"/>
          </p:cNvCxnSpPr>
          <p:nvPr/>
        </p:nvCxnSpPr>
        <p:spPr>
          <a:xfrm rot="5400000">
            <a:off x="3751627" y="3760431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5047457" y="439010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/>
              <a:t>需求：修改秒杀业务，要求同一个优惠券，一个用户只能下一单</a:t>
            </a:r>
            <a:endParaRPr lang="en-US" altLang="zh-CN"/>
          </a:p>
        </p:txBody>
      </p:sp>
      <p:sp>
        <p:nvSpPr>
          <p:cNvPr id="26" name="标题 7"/>
          <p:cNvSpPr txBox="1"/>
          <p:nvPr/>
        </p:nvSpPr>
        <p:spPr>
          <a:xfrm>
            <a:off x="2195450" y="1142254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</a:t>
            </a:r>
            <a:endParaRPr lang="zh-CN" altLang="en-US" sz="2000" b="1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007006" y="236947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2852601" y="28729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27" name="直接箭头连接符 26"/>
          <p:cNvCxnSpPr>
            <a:stCxn id="24" idx="4"/>
            <a:endCxn id="25" idx="0"/>
          </p:cNvCxnSpPr>
          <p:nvPr/>
        </p:nvCxnSpPr>
        <p:spPr>
          <a:xfrm>
            <a:off x="3212708" y="260368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/>
          <p:cNvSpPr/>
          <p:nvPr/>
        </p:nvSpPr>
        <p:spPr>
          <a:xfrm>
            <a:off x="2644213" y="430141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839188" y="426887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0" name="直接箭头连接符 29"/>
          <p:cNvCxnSpPr>
            <a:stCxn id="28" idx="2"/>
            <a:endCxn id="32" idx="0"/>
          </p:cNvCxnSpPr>
          <p:nvPr/>
        </p:nvCxnSpPr>
        <p:spPr>
          <a:xfrm>
            <a:off x="3224189" y="4780599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207763" y="481408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2902468" y="517147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026293" y="586229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  <a:endParaRPr lang="zh-CN" altLang="en-US" sz="1050">
              <a:solidFill>
                <a:srgbClr val="AD2A26"/>
              </a:solidFill>
            </a:endParaRPr>
          </a:p>
        </p:txBody>
      </p:sp>
      <p:cxnSp>
        <p:nvCxnSpPr>
          <p:cNvPr id="34" name="直接箭头连接符 33"/>
          <p:cNvCxnSpPr>
            <a:stCxn id="32" idx="2"/>
            <a:endCxn id="33" idx="0"/>
          </p:cNvCxnSpPr>
          <p:nvPr/>
        </p:nvCxnSpPr>
        <p:spPr>
          <a:xfrm>
            <a:off x="3228006" y="5571586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圆角 34"/>
          <p:cNvSpPr/>
          <p:nvPr/>
        </p:nvSpPr>
        <p:spPr>
          <a:xfrm>
            <a:off x="2856102" y="356883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36" name="直接箭头连接符 35"/>
          <p:cNvCxnSpPr>
            <a:stCxn id="25" idx="2"/>
            <a:endCxn id="35" idx="0"/>
          </p:cNvCxnSpPr>
          <p:nvPr/>
        </p:nvCxnSpPr>
        <p:spPr>
          <a:xfrm>
            <a:off x="3217523" y="3273012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5" idx="2"/>
            <a:endCxn id="28" idx="0"/>
          </p:cNvCxnSpPr>
          <p:nvPr/>
        </p:nvCxnSpPr>
        <p:spPr>
          <a:xfrm>
            <a:off x="3221024" y="396894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39" idx="2"/>
            <a:endCxn id="41" idx="3"/>
          </p:cNvCxnSpPr>
          <p:nvPr/>
        </p:nvCxnSpPr>
        <p:spPr>
          <a:xfrm rot="5400000">
            <a:off x="8909929" y="4097226"/>
            <a:ext cx="367323" cy="34101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/>
          <p:cNvSpPr/>
          <p:nvPr/>
        </p:nvSpPr>
        <p:spPr>
          <a:xfrm>
            <a:off x="10473116" y="521851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0" name="连接符: 肘形 39"/>
          <p:cNvCxnSpPr>
            <a:stCxn id="42" idx="3"/>
            <a:endCxn id="39" idx="0"/>
          </p:cNvCxnSpPr>
          <p:nvPr/>
        </p:nvCxnSpPr>
        <p:spPr>
          <a:xfrm>
            <a:off x="10305166" y="4639616"/>
            <a:ext cx="493488" cy="578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/>
          <p:cNvSpPr/>
          <p:nvPr/>
        </p:nvSpPr>
        <p:spPr>
          <a:xfrm>
            <a:off x="6588523" y="5785897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9332896" y="4439561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3" name="连接符: 肘形 42"/>
          <p:cNvCxnSpPr>
            <a:stCxn id="28" idx="3"/>
            <a:endCxn id="45" idx="1"/>
          </p:cNvCxnSpPr>
          <p:nvPr/>
        </p:nvCxnSpPr>
        <p:spPr>
          <a:xfrm flipV="1">
            <a:off x="3804164" y="3718921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41" idx="1"/>
            <a:endCxn id="33" idx="6"/>
          </p:cNvCxnSpPr>
          <p:nvPr/>
        </p:nvCxnSpPr>
        <p:spPr>
          <a:xfrm flipH="1">
            <a:off x="3437696" y="5985952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菱形 44"/>
          <p:cNvSpPr/>
          <p:nvPr/>
        </p:nvSpPr>
        <p:spPr>
          <a:xfrm>
            <a:off x="4782751" y="3479327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04830" y="344187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8" name="连接符: 肘形 47"/>
          <p:cNvCxnSpPr>
            <a:stCxn id="45" idx="2"/>
            <a:endCxn id="32" idx="3"/>
          </p:cNvCxnSpPr>
          <p:nvPr/>
        </p:nvCxnSpPr>
        <p:spPr>
          <a:xfrm rot="5400000">
            <a:off x="3751627" y="3760431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5047457" y="439010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6979136" y="3521791"/>
            <a:ext cx="1050586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和用户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查询订单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51" name="菱形 50"/>
          <p:cNvSpPr/>
          <p:nvPr/>
        </p:nvSpPr>
        <p:spPr>
          <a:xfrm>
            <a:off x="6945724" y="4400022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判断订单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52" name="直接箭头连接符 51"/>
          <p:cNvCxnSpPr>
            <a:stCxn id="50" idx="2"/>
            <a:endCxn id="51" idx="0"/>
          </p:cNvCxnSpPr>
          <p:nvPr/>
        </p:nvCxnSpPr>
        <p:spPr>
          <a:xfrm>
            <a:off x="7504429" y="3921901"/>
            <a:ext cx="5745" cy="47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连接符: 肘形 52"/>
          <p:cNvCxnSpPr>
            <a:stCxn id="51" idx="3"/>
            <a:endCxn id="42" idx="1"/>
          </p:cNvCxnSpPr>
          <p:nvPr/>
        </p:nvCxnSpPr>
        <p:spPr>
          <a:xfrm>
            <a:off x="8074624" y="4639616"/>
            <a:ext cx="1258272" cy="12700"/>
          </a:xfrm>
          <a:prstGeom prst="bentConnector3">
            <a:avLst>
              <a:gd name="adj1" fmla="val -5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/>
          <p:cNvCxnSpPr>
            <a:stCxn id="51" idx="2"/>
            <a:endCxn id="32" idx="3"/>
          </p:cNvCxnSpPr>
          <p:nvPr/>
        </p:nvCxnSpPr>
        <p:spPr>
          <a:xfrm rot="5400000">
            <a:off x="5285699" y="3147055"/>
            <a:ext cx="492321" cy="39566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5" idx="3"/>
            <a:endCxn id="50" idx="1"/>
          </p:cNvCxnSpPr>
          <p:nvPr/>
        </p:nvCxnSpPr>
        <p:spPr>
          <a:xfrm>
            <a:off x="5942702" y="3718921"/>
            <a:ext cx="1036434" cy="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945724" y="498744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268885" y="440892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6" grpId="0"/>
      <p:bldP spid="5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415649"/>
          </a:xfrm>
        </p:spPr>
        <p:txBody>
          <a:bodyPr/>
          <a:lstStyle/>
          <a:p>
            <a:r>
              <a:rPr lang="zh-CN" altLang="en-US"/>
              <a:t>通过加锁可以解决在单机情况下的一人一单安全问题，但是在集群模式下就不行了。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我们将服务启动两份，端口分别为</a:t>
            </a:r>
            <a:r>
              <a:rPr lang="en-US" altLang="zh-CN"/>
              <a:t>8081</a:t>
            </a:r>
            <a:r>
              <a:rPr lang="zh-CN" altLang="en-US"/>
              <a:t>和</a:t>
            </a:r>
            <a:r>
              <a:rPr lang="en-US" altLang="zh-CN"/>
              <a:t>8082</a:t>
            </a:r>
            <a:r>
              <a:rPr lang="zh-CN" altLang="en-US"/>
              <a:t>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然后修改</a:t>
            </a:r>
            <a:r>
              <a:rPr lang="en-US" altLang="zh-CN"/>
              <a:t>nginx</a:t>
            </a:r>
            <a:r>
              <a:rPr lang="zh-CN" altLang="en-US"/>
              <a:t>的</a:t>
            </a:r>
            <a:r>
              <a:rPr lang="en-US" altLang="zh-CN"/>
              <a:t>conf</a:t>
            </a:r>
            <a:r>
              <a:rPr lang="zh-CN" altLang="en-US"/>
              <a:t>目录下的</a:t>
            </a:r>
            <a:r>
              <a:rPr lang="en-US" altLang="zh-CN"/>
              <a:t>nginx.conf</a:t>
            </a:r>
            <a:r>
              <a:rPr lang="zh-CN" altLang="en-US"/>
              <a:t>文件，配置反向代理和负载均衡：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现在，用户请求会在这两个节点上负载均衡，再次测试下是否存在线程安全问题。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  <a:endParaRPr lang="zh-CN" altLang="en-US" sz="2000" b="1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381" y="2557826"/>
            <a:ext cx="5047619" cy="8952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1" y="4281415"/>
            <a:ext cx="6152381" cy="9523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comb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926432" y="1864895"/>
            <a:ext cx="4620126" cy="4608094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一人一单的并发安全问题</a:t>
            </a:r>
            <a:endParaRPr lang="zh-CN" altLang="en-US" sz="2000" b="1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2417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9" name="直线连接符 8"/>
          <p:cNvCxnSpPr>
            <a:stCxn id="7" idx="2"/>
          </p:cNvCxnSpPr>
          <p:nvPr/>
        </p:nvCxnSpPr>
        <p:spPr>
          <a:xfrm>
            <a:off x="1790049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726877" y="260920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0876" y="277397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肘形连接符 25"/>
          <p:cNvCxnSpPr>
            <a:endCxn id="11" idx="3"/>
          </p:cNvCxnSpPr>
          <p:nvPr/>
        </p:nvCxnSpPr>
        <p:spPr>
          <a:xfrm rot="16200000" flipH="1">
            <a:off x="1704896" y="279240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67945" y="270752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37880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" name="直线连接符 8"/>
          <p:cNvCxnSpPr>
            <a:stCxn id="14" idx="2"/>
          </p:cNvCxnSpPr>
          <p:nvPr/>
        </p:nvCxnSpPr>
        <p:spPr>
          <a:xfrm>
            <a:off x="3955512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901513" y="4408745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55512" y="4573512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肘形连接符 25"/>
          <p:cNvCxnSpPr>
            <a:endCxn id="17" idx="3"/>
          </p:cNvCxnSpPr>
          <p:nvPr/>
        </p:nvCxnSpPr>
        <p:spPr>
          <a:xfrm rot="16200000" flipH="1">
            <a:off x="3879532" y="4591944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42581" y="450706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24900" y="353055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78899" y="369532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肘形连接符 25"/>
          <p:cNvCxnSpPr>
            <a:endCxn id="21" idx="3"/>
          </p:cNvCxnSpPr>
          <p:nvPr/>
        </p:nvCxnSpPr>
        <p:spPr>
          <a:xfrm rot="16200000" flipH="1">
            <a:off x="1702919" y="371375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165967" y="3628876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01513" y="531751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955512" y="548228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肘形连接符 25"/>
          <p:cNvCxnSpPr>
            <a:endCxn id="25" idx="3"/>
          </p:cNvCxnSpPr>
          <p:nvPr/>
        </p:nvCxnSpPr>
        <p:spPr>
          <a:xfrm rot="16200000" flipH="1">
            <a:off x="3879532" y="550071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342580" y="5415838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41979" y="3982452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96578" y="561467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  <p:bldP spid="13" grpId="0"/>
      <p:bldP spid="14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  <p:bldP spid="24" grpId="0" animBg="1"/>
      <p:bldP spid="25" grpId="0" animBg="1"/>
      <p:bldP spid="27" grpId="0"/>
      <p:bldP spid="28" grpId="0" animBg="1"/>
      <p:bldP spid="28" grpId="1" animBg="1"/>
      <p:bldP spid="29" grpId="0" animBg="1"/>
      <p:bldP spid="29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926432" y="1864895"/>
            <a:ext cx="4620126" cy="4608094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  <a:endParaRPr lang="zh-CN" altLang="en-US" sz="2000" b="1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2417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/>
          <p:cNvCxnSpPr>
            <a:stCxn id="7" idx="2"/>
          </p:cNvCxnSpPr>
          <p:nvPr/>
        </p:nvCxnSpPr>
        <p:spPr>
          <a:xfrm>
            <a:off x="1790049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726877" y="260920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0876" y="277397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/>
          <p:cNvCxnSpPr>
            <a:endCxn id="11" idx="3"/>
          </p:cNvCxnSpPr>
          <p:nvPr/>
        </p:nvCxnSpPr>
        <p:spPr>
          <a:xfrm rot="16200000" flipH="1">
            <a:off x="1704896" y="279240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67945" y="270752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37880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/>
          <p:cNvCxnSpPr>
            <a:stCxn id="14" idx="2"/>
          </p:cNvCxnSpPr>
          <p:nvPr/>
        </p:nvCxnSpPr>
        <p:spPr>
          <a:xfrm>
            <a:off x="3955512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901513" y="345825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55512" y="362302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8" name="肘形连接符 25"/>
          <p:cNvCxnSpPr>
            <a:endCxn id="17" idx="3"/>
          </p:cNvCxnSpPr>
          <p:nvPr/>
        </p:nvCxnSpPr>
        <p:spPr>
          <a:xfrm rot="16200000" flipH="1">
            <a:off x="3879532" y="364145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42581" y="3556573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24900" y="440886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78899" y="457362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2" name="肘形连接符 25"/>
          <p:cNvCxnSpPr>
            <a:endCxn id="21" idx="3"/>
          </p:cNvCxnSpPr>
          <p:nvPr/>
        </p:nvCxnSpPr>
        <p:spPr>
          <a:xfrm rot="16200000" flipH="1">
            <a:off x="1702919" y="459206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165967" y="4507182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01513" y="531751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955512" y="548228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6" name="肘形连接符 25"/>
          <p:cNvCxnSpPr>
            <a:endCxn id="25" idx="3"/>
          </p:cNvCxnSpPr>
          <p:nvPr/>
        </p:nvCxnSpPr>
        <p:spPr>
          <a:xfrm rot="16200000" flipH="1">
            <a:off x="3879532" y="550071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342580" y="5415838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83337" y="4862231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441063" y="5782814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926432" y="1648524"/>
            <a:ext cx="4620126" cy="4824465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一人一单的并发安全问题</a:t>
            </a:r>
            <a:endParaRPr lang="zh-CN" altLang="en-US" sz="2000" b="1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2417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9" name="直线连接符 8"/>
          <p:cNvCxnSpPr>
            <a:stCxn id="7" idx="2"/>
          </p:cNvCxnSpPr>
          <p:nvPr/>
        </p:nvCxnSpPr>
        <p:spPr>
          <a:xfrm flipH="1">
            <a:off x="1780876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726877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0876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肘形连接符 25"/>
          <p:cNvCxnSpPr>
            <a:endCxn id="11" idx="3"/>
          </p:cNvCxnSpPr>
          <p:nvPr/>
        </p:nvCxnSpPr>
        <p:spPr>
          <a:xfrm rot="16200000" flipH="1">
            <a:off x="1740379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67945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37880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" name="直线连接符 8"/>
          <p:cNvCxnSpPr>
            <a:stCxn id="14" idx="2"/>
          </p:cNvCxnSpPr>
          <p:nvPr/>
        </p:nvCxnSpPr>
        <p:spPr>
          <a:xfrm flipH="1">
            <a:off x="3930199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161832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57173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73334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3" name="肘形连接符 25"/>
          <p:cNvCxnSpPr>
            <a:endCxn id="42" idx="3"/>
          </p:cNvCxnSpPr>
          <p:nvPr/>
        </p:nvCxnSpPr>
        <p:spPr>
          <a:xfrm rot="16200000" flipH="1">
            <a:off x="1752364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732627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207306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782745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892830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946829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9" name="肘形连接符 25"/>
          <p:cNvCxnSpPr>
            <a:endCxn id="48" idx="3"/>
          </p:cNvCxnSpPr>
          <p:nvPr/>
        </p:nvCxnSpPr>
        <p:spPr>
          <a:xfrm rot="16200000" flipH="1">
            <a:off x="3871281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333898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364242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901513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955512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5" name="肘形连接符 25"/>
          <p:cNvCxnSpPr>
            <a:endCxn id="54" idx="3"/>
          </p:cNvCxnSpPr>
          <p:nvPr/>
        </p:nvCxnSpPr>
        <p:spPr>
          <a:xfrm rot="16200000" flipH="1">
            <a:off x="3879964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1735560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789559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8" name="肘形连接符 25"/>
          <p:cNvCxnSpPr>
            <a:endCxn id="67" idx="3"/>
          </p:cNvCxnSpPr>
          <p:nvPr/>
        </p:nvCxnSpPr>
        <p:spPr>
          <a:xfrm rot="16200000" flipH="1">
            <a:off x="1749062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25"/>
          <p:cNvCxnSpPr>
            <a:endCxn id="71" idx="3"/>
          </p:cNvCxnSpPr>
          <p:nvPr/>
        </p:nvCxnSpPr>
        <p:spPr>
          <a:xfrm rot="16200000" flipH="1">
            <a:off x="1749485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729748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779866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333898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锁失败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73" name="肘形连接符 25"/>
          <p:cNvCxnSpPr>
            <a:endCxn id="75" idx="3"/>
          </p:cNvCxnSpPr>
          <p:nvPr/>
        </p:nvCxnSpPr>
        <p:spPr>
          <a:xfrm rot="16200000" flipH="1">
            <a:off x="3910049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3890312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940430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428081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319756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箭头: 上弧形 77"/>
          <p:cNvSpPr/>
          <p:nvPr/>
        </p:nvSpPr>
        <p:spPr>
          <a:xfrm rot="5400000">
            <a:off x="3946056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箭头: 上弧形 78"/>
          <p:cNvSpPr/>
          <p:nvPr/>
        </p:nvSpPr>
        <p:spPr>
          <a:xfrm rot="5400000">
            <a:off x="3952438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箭头: 上弧形 79"/>
          <p:cNvSpPr/>
          <p:nvPr/>
        </p:nvSpPr>
        <p:spPr>
          <a:xfrm rot="5400000">
            <a:off x="3961079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箭头: 上弧形 80"/>
          <p:cNvSpPr/>
          <p:nvPr/>
        </p:nvSpPr>
        <p:spPr>
          <a:xfrm rot="5400000">
            <a:off x="3969720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" name="箭头: 上弧形 81"/>
          <p:cNvSpPr/>
          <p:nvPr/>
        </p:nvSpPr>
        <p:spPr>
          <a:xfrm rot="5400000">
            <a:off x="3978361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" name="箭头: 上弧形 82"/>
          <p:cNvSpPr/>
          <p:nvPr/>
        </p:nvSpPr>
        <p:spPr>
          <a:xfrm rot="5400000">
            <a:off x="3987002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6" grpId="0"/>
      <p:bldP spid="45" grpId="0" animBg="1"/>
      <p:bldP spid="44" grpId="0"/>
      <p:bldP spid="42" grpId="0" animBg="1"/>
      <p:bldP spid="70" grpId="0" animBg="1"/>
      <p:bldP spid="71" grpId="0" animBg="1"/>
      <p:bldP spid="72" grpId="0"/>
      <p:bldP spid="74" grpId="0" animBg="1"/>
      <p:bldP spid="75" grpId="0" animBg="1"/>
      <p:bldP spid="76" grpId="0" animBg="1"/>
      <p:bldP spid="76" grpId="1" animBg="1"/>
      <p:bldP spid="77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38923" y="1648524"/>
            <a:ext cx="5102678" cy="4824465"/>
            <a:chOff x="6389959" y="1648524"/>
            <a:chExt cx="5102678" cy="4824465"/>
          </a:xfrm>
        </p:grpSpPr>
        <p:sp>
          <p:nvSpPr>
            <p:cNvPr id="46" name="矩形: 圆角 45"/>
            <p:cNvSpPr/>
            <p:nvPr/>
          </p:nvSpPr>
          <p:spPr>
            <a:xfrm>
              <a:off x="6562235" y="1648524"/>
              <a:ext cx="4835358" cy="4824465"/>
            </a:xfrm>
            <a:prstGeom prst="roundRect">
              <a:avLst>
                <a:gd name="adj" fmla="val 32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323452" y="1803148"/>
              <a:ext cx="635264" cy="381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>
                  <a:solidFill>
                    <a:srgbClr val="4C525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线程</a:t>
              </a:r>
              <a:r>
                <a:rPr kumimoji="1" lang="en-US" altLang="zh-CN" sz="1100">
                  <a:solidFill>
                    <a:srgbClr val="4C525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3</a:t>
              </a:r>
              <a:endParaRPr kumimoji="1" lang="zh-CN" altLang="en-US" sz="1100" dirty="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56" name="直线连接符 8"/>
            <p:cNvCxnSpPr>
              <a:stCxn id="52" idx="2"/>
            </p:cNvCxnSpPr>
            <p:nvPr/>
          </p:nvCxnSpPr>
          <p:spPr>
            <a:xfrm flipH="1">
              <a:off x="7631911" y="2184296"/>
              <a:ext cx="9173" cy="403603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7577912" y="2885939"/>
              <a:ext cx="97794" cy="5189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631911" y="2990545"/>
              <a:ext cx="134146" cy="3151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59" name="肘形连接符 25"/>
            <p:cNvCxnSpPr>
              <a:endCxn id="58" idx="3"/>
            </p:cNvCxnSpPr>
            <p:nvPr/>
          </p:nvCxnSpPr>
          <p:spPr>
            <a:xfrm rot="16200000" flipH="1">
              <a:off x="7591414" y="2973491"/>
              <a:ext cx="271586" cy="77699"/>
            </a:xfrm>
            <a:prstGeom prst="bentConnector4">
              <a:avLst>
                <a:gd name="adj1" fmla="val 20987"/>
                <a:gd name="adj2" fmla="val 394212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8018980" y="3008322"/>
              <a:ext cx="10569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1.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488915" y="1799511"/>
              <a:ext cx="635264" cy="381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>
                  <a:solidFill>
                    <a:srgbClr val="4C525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线程</a:t>
              </a:r>
              <a:r>
                <a:rPr kumimoji="1" lang="en-US" altLang="zh-CN" sz="1100">
                  <a:solidFill>
                    <a:srgbClr val="4C525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4</a:t>
              </a:r>
              <a:endParaRPr kumimoji="1" lang="zh-CN" altLang="en-US" sz="1100" dirty="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62" name="直线连接符 8"/>
            <p:cNvCxnSpPr>
              <a:stCxn id="61" idx="2"/>
            </p:cNvCxnSpPr>
            <p:nvPr/>
          </p:nvCxnSpPr>
          <p:spPr>
            <a:xfrm flipH="1">
              <a:off x="9781234" y="2180659"/>
              <a:ext cx="25313" cy="41960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8012867" y="3404937"/>
              <a:ext cx="127736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2.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判断是否存在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是：报错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否：插入新订单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8108208" y="3770188"/>
              <a:ext cx="934358" cy="152117"/>
            </a:xfrm>
            <a:prstGeom prst="rect">
              <a:avLst/>
            </a:prstGeom>
            <a:solidFill>
              <a:srgbClr val="FF000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024369" y="2321089"/>
              <a:ext cx="8883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92D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0.</a:t>
              </a:r>
              <a:r>
                <a:rPr lang="zh-CN" altLang="en-US" sz="1050">
                  <a:solidFill>
                    <a:srgbClr val="92D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获取互斥</a:t>
              </a:r>
              <a:endParaRPr lang="en-US" altLang="zh-CN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92D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锁成功</a:t>
              </a:r>
              <a:endParaRPr lang="zh-CN" altLang="en-US" sz="1050" dirty="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84" name="肘形连接符 25"/>
            <p:cNvCxnSpPr>
              <a:endCxn id="87" idx="3"/>
            </p:cNvCxnSpPr>
            <p:nvPr/>
          </p:nvCxnSpPr>
          <p:spPr>
            <a:xfrm rot="16200000" flipH="1">
              <a:off x="7603399" y="4245675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/>
            <p:cNvSpPr/>
            <p:nvPr/>
          </p:nvSpPr>
          <p:spPr>
            <a:xfrm>
              <a:off x="7583662" y="4142130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8058341" y="4207187"/>
              <a:ext cx="99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3.</a:t>
              </a:r>
              <a:r>
                <a:rPr lang="zh-CN" altLang="en-US" sz="105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释放锁</a:t>
              </a:r>
              <a:endParaRPr lang="zh-CN" altLang="en-US" sz="105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7633780" y="4202883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9743865" y="5021175"/>
              <a:ext cx="97793" cy="577083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9797864" y="5137814"/>
              <a:ext cx="107633" cy="4023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0" name="肘形连接符 25"/>
            <p:cNvCxnSpPr>
              <a:endCxn id="89" idx="3"/>
            </p:cNvCxnSpPr>
            <p:nvPr/>
          </p:nvCxnSpPr>
          <p:spPr>
            <a:xfrm rot="16200000" flipH="1">
              <a:off x="9722316" y="5155813"/>
              <a:ext cx="315176" cy="51185"/>
            </a:xfrm>
            <a:prstGeom prst="bentConnector4">
              <a:avLst>
                <a:gd name="adj1" fmla="val 18084"/>
                <a:gd name="adj2" fmla="val 546615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/>
            <p:cNvSpPr txBox="1"/>
            <p:nvPr/>
          </p:nvSpPr>
          <p:spPr>
            <a:xfrm>
              <a:off x="10184933" y="5119495"/>
              <a:ext cx="10569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1.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查询订单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0215277" y="5722029"/>
              <a:ext cx="127736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2.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判断是否存在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是：报错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否：插入新订单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9752548" y="5752092"/>
              <a:ext cx="97793" cy="577083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9806547" y="5868731"/>
              <a:ext cx="107633" cy="4023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5" name="肘形连接符 25"/>
            <p:cNvCxnSpPr>
              <a:endCxn id="94" idx="3"/>
            </p:cNvCxnSpPr>
            <p:nvPr/>
          </p:nvCxnSpPr>
          <p:spPr>
            <a:xfrm rot="16200000" flipH="1">
              <a:off x="9730999" y="5886730"/>
              <a:ext cx="315176" cy="51185"/>
            </a:xfrm>
            <a:prstGeom prst="bentConnector4">
              <a:avLst>
                <a:gd name="adj1" fmla="val 18084"/>
                <a:gd name="adj2" fmla="val 546615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/>
            <p:cNvSpPr/>
            <p:nvPr/>
          </p:nvSpPr>
          <p:spPr>
            <a:xfrm>
              <a:off x="7586595" y="3520647"/>
              <a:ext cx="97794" cy="5189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640594" y="3625253"/>
              <a:ext cx="134146" cy="3151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8" name="肘形连接符 25"/>
            <p:cNvCxnSpPr>
              <a:endCxn id="97" idx="3"/>
            </p:cNvCxnSpPr>
            <p:nvPr/>
          </p:nvCxnSpPr>
          <p:spPr>
            <a:xfrm rot="16200000" flipH="1">
              <a:off x="7600097" y="3608199"/>
              <a:ext cx="271586" cy="77699"/>
            </a:xfrm>
            <a:prstGeom prst="bentConnector4">
              <a:avLst>
                <a:gd name="adj1" fmla="val 20987"/>
                <a:gd name="adj2" fmla="val 394212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肘形连接符 25"/>
            <p:cNvCxnSpPr>
              <a:endCxn id="101" idx="3"/>
            </p:cNvCxnSpPr>
            <p:nvPr/>
          </p:nvCxnSpPr>
          <p:spPr>
            <a:xfrm rot="16200000" flipH="1">
              <a:off x="7600520" y="2365744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/>
            <p:cNvSpPr/>
            <p:nvPr/>
          </p:nvSpPr>
          <p:spPr>
            <a:xfrm>
              <a:off x="7580783" y="2262199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7630901" y="2322952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0184933" y="2320653"/>
              <a:ext cx="8883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0.</a:t>
              </a:r>
              <a:r>
                <a:rPr lang="zh-CN" altLang="en-US" sz="105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获取互斥</a:t>
              </a:r>
              <a:endParaRPr lang="en-US" altLang="zh-CN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锁失败</a:t>
              </a:r>
              <a:endParaRPr lang="zh-CN" altLang="en-US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cxnSp>
          <p:nvCxnSpPr>
            <p:cNvPr id="103" name="肘形连接符 25"/>
            <p:cNvCxnSpPr>
              <a:endCxn id="105" idx="3"/>
            </p:cNvCxnSpPr>
            <p:nvPr/>
          </p:nvCxnSpPr>
          <p:spPr>
            <a:xfrm rot="16200000" flipH="1">
              <a:off x="9761084" y="2365308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矩形 103"/>
            <p:cNvSpPr/>
            <p:nvPr/>
          </p:nvSpPr>
          <p:spPr>
            <a:xfrm>
              <a:off x="9741347" y="2261763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9791465" y="2322516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10279116" y="5929149"/>
              <a:ext cx="643167" cy="162840"/>
            </a:xfrm>
            <a:prstGeom prst="rect">
              <a:avLst/>
            </a:prstGeom>
            <a:solidFill>
              <a:srgbClr val="00B0F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0170791" y="3783071"/>
              <a:ext cx="10851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AD2A2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等待锁释放</a:t>
              </a:r>
              <a:endParaRPr lang="zh-CN" altLang="en-US" sz="1050" dirty="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8" name="箭头: 上弧形 107"/>
            <p:cNvSpPr/>
            <p:nvPr/>
          </p:nvSpPr>
          <p:spPr>
            <a:xfrm rot="5400000">
              <a:off x="9797091" y="3032677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9" name="箭头: 上弧形 108"/>
            <p:cNvSpPr/>
            <p:nvPr/>
          </p:nvSpPr>
          <p:spPr>
            <a:xfrm rot="5400000">
              <a:off x="9803473" y="3401756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0" name="箭头: 上弧形 109"/>
            <p:cNvSpPr/>
            <p:nvPr/>
          </p:nvSpPr>
          <p:spPr>
            <a:xfrm rot="5400000">
              <a:off x="9812114" y="3735563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1" name="箭头: 上弧形 110"/>
            <p:cNvSpPr/>
            <p:nvPr/>
          </p:nvSpPr>
          <p:spPr>
            <a:xfrm rot="5400000">
              <a:off x="9820755" y="4069370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2" name="箭头: 上弧形 111"/>
            <p:cNvSpPr/>
            <p:nvPr/>
          </p:nvSpPr>
          <p:spPr>
            <a:xfrm rot="5400000">
              <a:off x="9829396" y="4403177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3" name="箭头: 上弧形 112"/>
            <p:cNvSpPr/>
            <p:nvPr/>
          </p:nvSpPr>
          <p:spPr>
            <a:xfrm rot="5400000">
              <a:off x="9838037" y="4736984"/>
              <a:ext cx="265417" cy="181154"/>
            </a:xfrm>
            <a:prstGeom prst="curved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6389959" y="1849884"/>
              <a:ext cx="384296" cy="863656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400">
                  <a:latin typeface="黑体" panose="02010609060101010101" pitchFamily="49" charset="-122"/>
                  <a:ea typeface="黑体" panose="02010609060101010101" pitchFamily="49" charset="-122"/>
                </a:rPr>
                <a:t>JVM2</a:t>
              </a:r>
              <a:endParaRPr lang="en-US" altLang="zh-CN" sz="1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538923" y="1648524"/>
            <a:ext cx="5007635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一人一单的并发安全问题</a:t>
            </a:r>
            <a:endParaRPr lang="zh-CN" altLang="en-US" sz="2000" b="1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2417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9" name="直线连接符 8"/>
          <p:cNvCxnSpPr>
            <a:stCxn id="7" idx="2"/>
          </p:cNvCxnSpPr>
          <p:nvPr/>
        </p:nvCxnSpPr>
        <p:spPr>
          <a:xfrm flipH="1">
            <a:off x="1780876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726877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0876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肘形连接符 25"/>
          <p:cNvCxnSpPr>
            <a:endCxn id="11" idx="3"/>
          </p:cNvCxnSpPr>
          <p:nvPr/>
        </p:nvCxnSpPr>
        <p:spPr>
          <a:xfrm rot="16200000" flipH="1">
            <a:off x="1740379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67945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37880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" name="直线连接符 8"/>
          <p:cNvCxnSpPr>
            <a:stCxn id="14" idx="2"/>
          </p:cNvCxnSpPr>
          <p:nvPr/>
        </p:nvCxnSpPr>
        <p:spPr>
          <a:xfrm flipH="1">
            <a:off x="3930199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161832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57173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73334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3" name="肘形连接符 25"/>
          <p:cNvCxnSpPr>
            <a:endCxn id="42" idx="3"/>
          </p:cNvCxnSpPr>
          <p:nvPr/>
        </p:nvCxnSpPr>
        <p:spPr>
          <a:xfrm rot="16200000" flipH="1">
            <a:off x="1752364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732627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207306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782745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892830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946829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9" name="肘形连接符 25"/>
          <p:cNvCxnSpPr>
            <a:endCxn id="48" idx="3"/>
          </p:cNvCxnSpPr>
          <p:nvPr/>
        </p:nvCxnSpPr>
        <p:spPr>
          <a:xfrm rot="16200000" flipH="1">
            <a:off x="3871281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333898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364242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901513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955512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5" name="肘形连接符 25"/>
          <p:cNvCxnSpPr>
            <a:endCxn id="54" idx="3"/>
          </p:cNvCxnSpPr>
          <p:nvPr/>
        </p:nvCxnSpPr>
        <p:spPr>
          <a:xfrm rot="16200000" flipH="1">
            <a:off x="3879964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1735560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789559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8" name="肘形连接符 25"/>
          <p:cNvCxnSpPr>
            <a:endCxn id="67" idx="3"/>
          </p:cNvCxnSpPr>
          <p:nvPr/>
        </p:nvCxnSpPr>
        <p:spPr>
          <a:xfrm rot="16200000" flipH="1">
            <a:off x="1749062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25"/>
          <p:cNvCxnSpPr>
            <a:endCxn id="71" idx="3"/>
          </p:cNvCxnSpPr>
          <p:nvPr/>
        </p:nvCxnSpPr>
        <p:spPr>
          <a:xfrm rot="16200000" flipH="1">
            <a:off x="1749485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729748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779866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333898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锁失败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73" name="肘形连接符 25"/>
          <p:cNvCxnSpPr>
            <a:endCxn id="75" idx="3"/>
          </p:cNvCxnSpPr>
          <p:nvPr/>
        </p:nvCxnSpPr>
        <p:spPr>
          <a:xfrm rot="16200000" flipH="1">
            <a:off x="3910049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3890312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940430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428081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319756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箭头: 上弧形 77"/>
          <p:cNvSpPr/>
          <p:nvPr/>
        </p:nvSpPr>
        <p:spPr>
          <a:xfrm rot="5400000">
            <a:off x="3946056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箭头: 上弧形 78"/>
          <p:cNvSpPr/>
          <p:nvPr/>
        </p:nvSpPr>
        <p:spPr>
          <a:xfrm rot="5400000">
            <a:off x="3952438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箭头: 上弧形 79"/>
          <p:cNvSpPr/>
          <p:nvPr/>
        </p:nvSpPr>
        <p:spPr>
          <a:xfrm rot="5400000">
            <a:off x="3961079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箭头: 上弧形 80"/>
          <p:cNvSpPr/>
          <p:nvPr/>
        </p:nvSpPr>
        <p:spPr>
          <a:xfrm rot="5400000">
            <a:off x="3969720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" name="箭头: 上弧形 81"/>
          <p:cNvSpPr/>
          <p:nvPr/>
        </p:nvSpPr>
        <p:spPr>
          <a:xfrm rot="5400000">
            <a:off x="3978361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" name="箭头: 上弧形 82"/>
          <p:cNvSpPr/>
          <p:nvPr/>
        </p:nvSpPr>
        <p:spPr>
          <a:xfrm rot="5400000">
            <a:off x="3987002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0751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JVM1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600127" y="3300098"/>
            <a:ext cx="780702" cy="6819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锁监视器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5" name="矩形: 圆角 114"/>
          <p:cNvSpPr/>
          <p:nvPr/>
        </p:nvSpPr>
        <p:spPr>
          <a:xfrm>
            <a:off x="6625432" y="3187476"/>
            <a:ext cx="732515" cy="66634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锁监视器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箭头连接符 7"/>
          <p:cNvCxnSpPr>
            <a:stCxn id="70" idx="1"/>
            <a:endCxn id="4" idx="0"/>
          </p:cNvCxnSpPr>
          <p:nvPr/>
        </p:nvCxnSpPr>
        <p:spPr>
          <a:xfrm flipH="1">
            <a:off x="990478" y="2523498"/>
            <a:ext cx="739270" cy="776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521772" y="1885046"/>
            <a:ext cx="60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16" name="直接箭头连接符 115"/>
          <p:cNvCxnSpPr/>
          <p:nvPr/>
        </p:nvCxnSpPr>
        <p:spPr>
          <a:xfrm flipH="1">
            <a:off x="6978925" y="2562208"/>
            <a:ext cx="589671" cy="6163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7372807" y="1879809"/>
            <a:ext cx="60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06628 0.2659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" y="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47955 0.0023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7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5612 0.25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5" grpId="0" animBg="1"/>
      <p:bldP spid="19" grpId="0"/>
      <p:bldP spid="19" grpId="1"/>
      <p:bldP spid="117" grpId="0"/>
      <p:bldP spid="117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/>
          <p:cNvSpPr txBox="1"/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/>
          <p:cNvSpPr txBox="1"/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/>
          <p:cNvSpPr txBox="1"/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分布式锁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/>
          <p:cNvSpPr txBox="1"/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/>
          <p:cNvSpPr txBox="1"/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分布式锁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矩形: 圆角 99"/>
          <p:cNvSpPr/>
          <p:nvPr/>
        </p:nvSpPr>
        <p:spPr>
          <a:xfrm>
            <a:off x="7079136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840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02" name="直线连接符 8"/>
          <p:cNvCxnSpPr>
            <a:stCxn id="101" idx="2"/>
          </p:cNvCxnSpPr>
          <p:nvPr/>
        </p:nvCxnSpPr>
        <p:spPr>
          <a:xfrm flipH="1">
            <a:off x="8148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8094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148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5" name="肘形连接符 25"/>
          <p:cNvCxnSpPr>
            <a:endCxn id="104" idx="3"/>
          </p:cNvCxnSpPr>
          <p:nvPr/>
        </p:nvCxnSpPr>
        <p:spPr>
          <a:xfrm rot="16200000" flipH="1">
            <a:off x="8108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8535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9596738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08" name="直线连接符 8"/>
          <p:cNvCxnSpPr>
            <a:stCxn id="107" idx="2"/>
          </p:cNvCxnSpPr>
          <p:nvPr/>
        </p:nvCxnSpPr>
        <p:spPr>
          <a:xfrm flipH="1">
            <a:off x="9889057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8529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8625109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541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12" name="肘形连接符 25"/>
          <p:cNvCxnSpPr>
            <a:endCxn id="115" idx="3"/>
          </p:cNvCxnSpPr>
          <p:nvPr/>
        </p:nvCxnSpPr>
        <p:spPr>
          <a:xfrm rot="16200000" flipH="1">
            <a:off x="8120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8100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8575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8150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9851688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9905687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8" name="肘形连接符 25"/>
          <p:cNvCxnSpPr>
            <a:endCxn id="117" idx="3"/>
          </p:cNvCxnSpPr>
          <p:nvPr/>
        </p:nvCxnSpPr>
        <p:spPr>
          <a:xfrm rot="16200000" flipH="1">
            <a:off x="9830139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10292756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0323100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9860371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9914370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3" name="肘形连接符 25"/>
          <p:cNvCxnSpPr>
            <a:endCxn id="122" idx="3"/>
          </p:cNvCxnSpPr>
          <p:nvPr/>
        </p:nvCxnSpPr>
        <p:spPr>
          <a:xfrm rot="16200000" flipH="1">
            <a:off x="9838822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/>
          <p:cNvSpPr/>
          <p:nvPr/>
        </p:nvSpPr>
        <p:spPr>
          <a:xfrm>
            <a:off x="8103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8157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6" name="肘形连接符 25"/>
          <p:cNvCxnSpPr>
            <a:endCxn id="125" idx="3"/>
          </p:cNvCxnSpPr>
          <p:nvPr/>
        </p:nvCxnSpPr>
        <p:spPr>
          <a:xfrm rot="16200000" flipH="1">
            <a:off x="8116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肘形连接符 25"/>
          <p:cNvCxnSpPr>
            <a:endCxn id="129" idx="3"/>
          </p:cNvCxnSpPr>
          <p:nvPr/>
        </p:nvCxnSpPr>
        <p:spPr>
          <a:xfrm rot="16200000" flipH="1">
            <a:off x="8117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8097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8147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10292756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锁失败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31" name="肘形连接符 25"/>
          <p:cNvCxnSpPr>
            <a:endCxn id="133" idx="3"/>
          </p:cNvCxnSpPr>
          <p:nvPr/>
        </p:nvCxnSpPr>
        <p:spPr>
          <a:xfrm rot="16200000" flipH="1">
            <a:off x="9868907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/>
          <p:cNvSpPr/>
          <p:nvPr/>
        </p:nvSpPr>
        <p:spPr>
          <a:xfrm>
            <a:off x="9849170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9899288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0386939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0278614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" name="箭头: 上弧形 135"/>
          <p:cNvSpPr/>
          <p:nvPr/>
        </p:nvSpPr>
        <p:spPr>
          <a:xfrm rot="5400000">
            <a:off x="9904914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7" name="箭头: 上弧形 136"/>
          <p:cNvSpPr/>
          <p:nvPr/>
        </p:nvSpPr>
        <p:spPr>
          <a:xfrm rot="5400000">
            <a:off x="9911296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8" name="箭头: 上弧形 137"/>
          <p:cNvSpPr/>
          <p:nvPr/>
        </p:nvSpPr>
        <p:spPr>
          <a:xfrm rot="5400000">
            <a:off x="9919937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9" name="箭头: 上弧形 138"/>
          <p:cNvSpPr/>
          <p:nvPr/>
        </p:nvSpPr>
        <p:spPr>
          <a:xfrm rot="5400000">
            <a:off x="9928578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0" name="箭头: 上弧形 139"/>
          <p:cNvSpPr/>
          <p:nvPr/>
        </p:nvSpPr>
        <p:spPr>
          <a:xfrm rot="5400000">
            <a:off x="9937219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1" name="箭头: 上弧形 140"/>
          <p:cNvSpPr/>
          <p:nvPr/>
        </p:nvSpPr>
        <p:spPr>
          <a:xfrm rot="5400000">
            <a:off x="9945860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6918789" y="1799511"/>
            <a:ext cx="384296" cy="863656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JVM2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" name="矩形: 圆角 142"/>
          <p:cNvSpPr/>
          <p:nvPr/>
        </p:nvSpPr>
        <p:spPr>
          <a:xfrm>
            <a:off x="627768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1448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45" name="直线连接符 8"/>
          <p:cNvCxnSpPr>
            <a:stCxn id="144" idx="2"/>
          </p:cNvCxnSpPr>
          <p:nvPr/>
        </p:nvCxnSpPr>
        <p:spPr>
          <a:xfrm flipH="1">
            <a:off x="1756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1702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756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8" name="肘形连接符 25"/>
          <p:cNvCxnSpPr>
            <a:endCxn id="147" idx="3"/>
          </p:cNvCxnSpPr>
          <p:nvPr/>
        </p:nvCxnSpPr>
        <p:spPr>
          <a:xfrm rot="16200000" flipH="1">
            <a:off x="1716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/>
          <p:cNvSpPr txBox="1"/>
          <p:nvPr/>
        </p:nvSpPr>
        <p:spPr>
          <a:xfrm>
            <a:off x="2143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3156614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1" name="直线连接符 8"/>
          <p:cNvCxnSpPr>
            <a:stCxn id="150" idx="2"/>
          </p:cNvCxnSpPr>
          <p:nvPr/>
        </p:nvCxnSpPr>
        <p:spPr>
          <a:xfrm flipH="1">
            <a:off x="3448933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2137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2233109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2149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5" name="肘形连接符 25"/>
          <p:cNvCxnSpPr>
            <a:endCxn id="158" idx="3"/>
          </p:cNvCxnSpPr>
          <p:nvPr/>
        </p:nvCxnSpPr>
        <p:spPr>
          <a:xfrm rot="16200000" flipH="1">
            <a:off x="1728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/>
          <p:cNvSpPr/>
          <p:nvPr/>
        </p:nvSpPr>
        <p:spPr>
          <a:xfrm>
            <a:off x="1708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2183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1758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3411564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3465563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1" name="肘形连接符 25"/>
          <p:cNvCxnSpPr>
            <a:endCxn id="160" idx="3"/>
          </p:cNvCxnSpPr>
          <p:nvPr/>
        </p:nvCxnSpPr>
        <p:spPr>
          <a:xfrm rot="16200000" flipH="1">
            <a:off x="3390015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/>
          <p:cNvSpPr txBox="1"/>
          <p:nvPr/>
        </p:nvSpPr>
        <p:spPr>
          <a:xfrm>
            <a:off x="3852632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3882976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3420247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474246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6" name="肘形连接符 25"/>
          <p:cNvCxnSpPr>
            <a:endCxn id="165" idx="3"/>
          </p:cNvCxnSpPr>
          <p:nvPr/>
        </p:nvCxnSpPr>
        <p:spPr>
          <a:xfrm rot="16200000" flipH="1">
            <a:off x="3398698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1711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1765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9" name="肘形连接符 25"/>
          <p:cNvCxnSpPr>
            <a:endCxn id="168" idx="3"/>
          </p:cNvCxnSpPr>
          <p:nvPr/>
        </p:nvCxnSpPr>
        <p:spPr>
          <a:xfrm rot="16200000" flipH="1">
            <a:off x="1724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肘形连接符 25"/>
          <p:cNvCxnSpPr>
            <a:endCxn id="172" idx="3"/>
          </p:cNvCxnSpPr>
          <p:nvPr/>
        </p:nvCxnSpPr>
        <p:spPr>
          <a:xfrm rot="16200000" flipH="1">
            <a:off x="1725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1705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1755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852632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锁失败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74" name="肘形连接符 25"/>
          <p:cNvCxnSpPr>
            <a:endCxn id="176" idx="3"/>
          </p:cNvCxnSpPr>
          <p:nvPr/>
        </p:nvCxnSpPr>
        <p:spPr>
          <a:xfrm rot="16200000" flipH="1">
            <a:off x="3428783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/>
          <p:cNvSpPr/>
          <p:nvPr/>
        </p:nvSpPr>
        <p:spPr>
          <a:xfrm>
            <a:off x="3409046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3459164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3946815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3838490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9" name="箭头: 上弧形 178"/>
          <p:cNvSpPr/>
          <p:nvPr/>
        </p:nvSpPr>
        <p:spPr>
          <a:xfrm rot="5400000">
            <a:off x="3464790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0" name="箭头: 上弧形 179"/>
          <p:cNvSpPr/>
          <p:nvPr/>
        </p:nvSpPr>
        <p:spPr>
          <a:xfrm rot="5400000">
            <a:off x="3471172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1" name="箭头: 上弧形 180"/>
          <p:cNvSpPr/>
          <p:nvPr/>
        </p:nvSpPr>
        <p:spPr>
          <a:xfrm rot="5400000">
            <a:off x="3479813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2" name="箭头: 上弧形 181"/>
          <p:cNvSpPr/>
          <p:nvPr/>
        </p:nvSpPr>
        <p:spPr>
          <a:xfrm rot="5400000">
            <a:off x="3488454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3" name="箭头: 上弧形 182"/>
          <p:cNvSpPr/>
          <p:nvPr/>
        </p:nvSpPr>
        <p:spPr>
          <a:xfrm rot="5400000">
            <a:off x="3497095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" name="箭头: 上弧形 183"/>
          <p:cNvSpPr/>
          <p:nvPr/>
        </p:nvSpPr>
        <p:spPr>
          <a:xfrm rot="5400000">
            <a:off x="3505736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79914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JVM1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6" name="矩形: 圆角 185"/>
          <p:cNvSpPr/>
          <p:nvPr/>
        </p:nvSpPr>
        <p:spPr>
          <a:xfrm>
            <a:off x="756984" y="3300098"/>
            <a:ext cx="780702" cy="6819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锁监视器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7" name="矩形: 圆角 186"/>
          <p:cNvSpPr/>
          <p:nvPr/>
        </p:nvSpPr>
        <p:spPr>
          <a:xfrm>
            <a:off x="7202401" y="3329129"/>
            <a:ext cx="732515" cy="66634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锁监视器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" name="矩形: 圆角 193"/>
          <p:cNvSpPr/>
          <p:nvPr/>
        </p:nvSpPr>
        <p:spPr>
          <a:xfrm>
            <a:off x="5548445" y="1060420"/>
            <a:ext cx="948608" cy="5881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45720" rIns="0" bIns="45720" rtlCol="0" anchor="t"/>
          <a:lstStyle/>
          <a:p>
            <a:pPr algn="ctr"/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锁监视器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0" name="直接箭头连接符 199"/>
          <p:cNvCxnSpPr>
            <a:stCxn id="144" idx="3"/>
            <a:endCxn id="194" idx="1"/>
          </p:cNvCxnSpPr>
          <p:nvPr/>
        </p:nvCxnSpPr>
        <p:spPr>
          <a:xfrm flipV="1">
            <a:off x="2083617" y="1354472"/>
            <a:ext cx="3464828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3" name="直接箭头连接符 202"/>
          <p:cNvCxnSpPr>
            <a:stCxn id="150" idx="3"/>
            <a:endCxn id="194" idx="1"/>
          </p:cNvCxnSpPr>
          <p:nvPr/>
        </p:nvCxnSpPr>
        <p:spPr>
          <a:xfrm flipV="1">
            <a:off x="3791878" y="1354472"/>
            <a:ext cx="1756567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7" name="直接箭头连接符 206"/>
          <p:cNvCxnSpPr>
            <a:stCxn id="101" idx="1"/>
            <a:endCxn id="194" idx="3"/>
          </p:cNvCxnSpPr>
          <p:nvPr/>
        </p:nvCxnSpPr>
        <p:spPr>
          <a:xfrm flipH="1" flipV="1">
            <a:off x="6497053" y="1354472"/>
            <a:ext cx="1343300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0" name="直接箭头连接符 209"/>
          <p:cNvCxnSpPr>
            <a:stCxn id="107" idx="1"/>
            <a:endCxn id="194" idx="3"/>
          </p:cNvCxnSpPr>
          <p:nvPr/>
        </p:nvCxnSpPr>
        <p:spPr>
          <a:xfrm flipH="1" flipV="1">
            <a:off x="6497053" y="1354472"/>
            <a:ext cx="3099685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  <p:bldP spid="19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分布式锁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矩形: 圆角 99"/>
          <p:cNvSpPr/>
          <p:nvPr/>
        </p:nvSpPr>
        <p:spPr>
          <a:xfrm>
            <a:off x="7079136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840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02" name="直线连接符 8"/>
          <p:cNvCxnSpPr>
            <a:stCxn id="101" idx="2"/>
          </p:cNvCxnSpPr>
          <p:nvPr/>
        </p:nvCxnSpPr>
        <p:spPr>
          <a:xfrm flipH="1">
            <a:off x="8148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9596738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08" name="直线连接符 8"/>
          <p:cNvCxnSpPr>
            <a:stCxn id="107" idx="2"/>
          </p:cNvCxnSpPr>
          <p:nvPr/>
        </p:nvCxnSpPr>
        <p:spPr>
          <a:xfrm flipH="1">
            <a:off x="9889057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/>
          <p:cNvSpPr/>
          <p:nvPr/>
        </p:nvSpPr>
        <p:spPr>
          <a:xfrm>
            <a:off x="6918789" y="1799511"/>
            <a:ext cx="384296" cy="863656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JVM2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" name="矩形: 圆角 142"/>
          <p:cNvSpPr/>
          <p:nvPr/>
        </p:nvSpPr>
        <p:spPr>
          <a:xfrm>
            <a:off x="627768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1448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45" name="直线连接符 8"/>
          <p:cNvCxnSpPr>
            <a:stCxn id="144" idx="2"/>
          </p:cNvCxnSpPr>
          <p:nvPr/>
        </p:nvCxnSpPr>
        <p:spPr>
          <a:xfrm flipH="1">
            <a:off x="1756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1702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756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8" name="肘形连接符 25"/>
          <p:cNvCxnSpPr>
            <a:endCxn id="147" idx="3"/>
          </p:cNvCxnSpPr>
          <p:nvPr/>
        </p:nvCxnSpPr>
        <p:spPr>
          <a:xfrm rot="16200000" flipH="1">
            <a:off x="1716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/>
          <p:cNvSpPr txBox="1"/>
          <p:nvPr/>
        </p:nvSpPr>
        <p:spPr>
          <a:xfrm>
            <a:off x="2143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3156614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1" lang="zh-CN" altLang="en-US" sz="1100" dirty="0">
              <a:solidFill>
                <a:srgbClr val="4C525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1" name="直线连接符 8"/>
          <p:cNvCxnSpPr>
            <a:stCxn id="150" idx="2"/>
          </p:cNvCxnSpPr>
          <p:nvPr/>
        </p:nvCxnSpPr>
        <p:spPr>
          <a:xfrm flipH="1">
            <a:off x="3448933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2137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2149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5" name="肘形连接符 25"/>
          <p:cNvCxnSpPr>
            <a:endCxn id="158" idx="3"/>
          </p:cNvCxnSpPr>
          <p:nvPr/>
        </p:nvCxnSpPr>
        <p:spPr>
          <a:xfrm rot="16200000" flipH="1">
            <a:off x="1728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/>
          <p:cNvSpPr/>
          <p:nvPr/>
        </p:nvSpPr>
        <p:spPr>
          <a:xfrm>
            <a:off x="1708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2183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1758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1711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1765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9" name="肘形连接符 25"/>
          <p:cNvCxnSpPr>
            <a:endCxn id="168" idx="3"/>
          </p:cNvCxnSpPr>
          <p:nvPr/>
        </p:nvCxnSpPr>
        <p:spPr>
          <a:xfrm rot="16200000" flipH="1">
            <a:off x="1724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肘形连接符 25"/>
          <p:cNvCxnSpPr>
            <a:endCxn id="172" idx="3"/>
          </p:cNvCxnSpPr>
          <p:nvPr/>
        </p:nvCxnSpPr>
        <p:spPr>
          <a:xfrm rot="16200000" flipH="1">
            <a:off x="1725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1705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1755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852632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锁失败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74" name="肘形连接符 25"/>
          <p:cNvCxnSpPr>
            <a:endCxn id="176" idx="3"/>
          </p:cNvCxnSpPr>
          <p:nvPr/>
        </p:nvCxnSpPr>
        <p:spPr>
          <a:xfrm rot="16200000" flipH="1">
            <a:off x="3428783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/>
          <p:cNvSpPr/>
          <p:nvPr/>
        </p:nvSpPr>
        <p:spPr>
          <a:xfrm>
            <a:off x="3409046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3459164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3838490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9" name="箭头: 上弧形 178"/>
          <p:cNvSpPr/>
          <p:nvPr/>
        </p:nvSpPr>
        <p:spPr>
          <a:xfrm rot="5400000">
            <a:off x="3464790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0" name="箭头: 上弧形 179"/>
          <p:cNvSpPr/>
          <p:nvPr/>
        </p:nvSpPr>
        <p:spPr>
          <a:xfrm rot="5400000">
            <a:off x="3471172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1" name="箭头: 上弧形 180"/>
          <p:cNvSpPr/>
          <p:nvPr/>
        </p:nvSpPr>
        <p:spPr>
          <a:xfrm rot="5400000">
            <a:off x="3467781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2" name="箭头: 上弧形 181"/>
          <p:cNvSpPr/>
          <p:nvPr/>
        </p:nvSpPr>
        <p:spPr>
          <a:xfrm rot="5400000">
            <a:off x="3440326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3" name="箭头: 上弧形 182"/>
          <p:cNvSpPr/>
          <p:nvPr/>
        </p:nvSpPr>
        <p:spPr>
          <a:xfrm rot="5400000">
            <a:off x="3448967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79914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JVM1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" name="矩形: 圆角 193"/>
          <p:cNvSpPr/>
          <p:nvPr/>
        </p:nvSpPr>
        <p:spPr>
          <a:xfrm>
            <a:off x="5548445" y="1060420"/>
            <a:ext cx="948608" cy="5881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45720" rIns="0" bIns="45720" rtlCol="0" anchor="t"/>
          <a:lstStyle/>
          <a:p>
            <a:pPr algn="ctr"/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锁监视器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2" name="文本框 191"/>
          <p:cNvSpPr txBox="1"/>
          <p:nvPr/>
        </p:nvSpPr>
        <p:spPr>
          <a:xfrm>
            <a:off x="8556957" y="2344151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锁失败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93" name="肘形连接符 25"/>
          <p:cNvCxnSpPr>
            <a:endCxn id="196" idx="3"/>
          </p:cNvCxnSpPr>
          <p:nvPr/>
        </p:nvCxnSpPr>
        <p:spPr>
          <a:xfrm rot="16200000" flipH="1">
            <a:off x="8133108" y="2388806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矩形 194"/>
          <p:cNvSpPr/>
          <p:nvPr/>
        </p:nvSpPr>
        <p:spPr>
          <a:xfrm>
            <a:off x="8113371" y="2285261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8163489" y="2346014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8542815" y="3806569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9" name="箭头: 上弧形 198"/>
          <p:cNvSpPr/>
          <p:nvPr/>
        </p:nvSpPr>
        <p:spPr>
          <a:xfrm rot="5400000">
            <a:off x="8169115" y="305617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0" name="箭头: 上弧形 199"/>
          <p:cNvSpPr/>
          <p:nvPr/>
        </p:nvSpPr>
        <p:spPr>
          <a:xfrm rot="5400000">
            <a:off x="8175497" y="3425254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1" name="箭头: 上弧形 200"/>
          <p:cNvSpPr/>
          <p:nvPr/>
        </p:nvSpPr>
        <p:spPr>
          <a:xfrm rot="5400000">
            <a:off x="8184138" y="3759061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2" name="箭头: 上弧形 201"/>
          <p:cNvSpPr/>
          <p:nvPr/>
        </p:nvSpPr>
        <p:spPr>
          <a:xfrm rot="5400000">
            <a:off x="8180747" y="409286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3" name="箭头: 上弧形 202"/>
          <p:cNvSpPr/>
          <p:nvPr/>
        </p:nvSpPr>
        <p:spPr>
          <a:xfrm rot="5400000">
            <a:off x="8165324" y="442667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" name="箭头: 上弧形 203"/>
          <p:cNvSpPr/>
          <p:nvPr/>
        </p:nvSpPr>
        <p:spPr>
          <a:xfrm rot="5400000">
            <a:off x="8173965" y="4760482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5" name="直接箭头连接符 204"/>
          <p:cNvCxnSpPr/>
          <p:nvPr/>
        </p:nvCxnSpPr>
        <p:spPr>
          <a:xfrm flipV="1">
            <a:off x="2083617" y="1354472"/>
            <a:ext cx="3464828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6" name="直接箭头连接符 205"/>
          <p:cNvCxnSpPr/>
          <p:nvPr/>
        </p:nvCxnSpPr>
        <p:spPr>
          <a:xfrm flipV="1">
            <a:off x="3791878" y="1354472"/>
            <a:ext cx="1756567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7" name="直接箭头连接符 206"/>
          <p:cNvCxnSpPr/>
          <p:nvPr/>
        </p:nvCxnSpPr>
        <p:spPr>
          <a:xfrm flipH="1" flipV="1">
            <a:off x="6497053" y="1354472"/>
            <a:ext cx="1343300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8" name="直接箭头连接符 207"/>
          <p:cNvCxnSpPr/>
          <p:nvPr/>
        </p:nvCxnSpPr>
        <p:spPr>
          <a:xfrm flipH="1" flipV="1">
            <a:off x="6497053" y="1354472"/>
            <a:ext cx="3099685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9" name="文本框 208"/>
          <p:cNvSpPr txBox="1"/>
          <p:nvPr/>
        </p:nvSpPr>
        <p:spPr>
          <a:xfrm>
            <a:off x="1521772" y="1885046"/>
            <a:ext cx="60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2230174" y="3776281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1" name="矩形 210"/>
          <p:cNvSpPr/>
          <p:nvPr/>
        </p:nvSpPr>
        <p:spPr>
          <a:xfrm>
            <a:off x="8112642" y="508678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8166641" y="519139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3" name="肘形连接符 25"/>
          <p:cNvCxnSpPr>
            <a:endCxn id="212" idx="3"/>
          </p:cNvCxnSpPr>
          <p:nvPr/>
        </p:nvCxnSpPr>
        <p:spPr>
          <a:xfrm rot="16200000" flipH="1">
            <a:off x="8126144" y="517433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本框 213"/>
          <p:cNvSpPr txBox="1"/>
          <p:nvPr/>
        </p:nvSpPr>
        <p:spPr>
          <a:xfrm>
            <a:off x="8553710" y="5209170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15" name="矩形 214"/>
          <p:cNvSpPr/>
          <p:nvPr/>
        </p:nvSpPr>
        <p:spPr>
          <a:xfrm>
            <a:off x="8121325" y="5721495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8175324" y="5826101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7" name="肘形连接符 25"/>
          <p:cNvCxnSpPr>
            <a:endCxn id="216" idx="3"/>
          </p:cNvCxnSpPr>
          <p:nvPr/>
        </p:nvCxnSpPr>
        <p:spPr>
          <a:xfrm rot="16200000" flipH="1">
            <a:off x="8134827" y="5809047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/>
        </p:nvSpPr>
        <p:spPr>
          <a:xfrm>
            <a:off x="8522918" y="5663412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8626551" y="5877793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415976" y="4694852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10296156" y="2323378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0.</a:t>
            </a: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锁失败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23" name="肘形连接符 25"/>
          <p:cNvCxnSpPr>
            <a:endCxn id="225" idx="3"/>
          </p:cNvCxnSpPr>
          <p:nvPr/>
        </p:nvCxnSpPr>
        <p:spPr>
          <a:xfrm rot="16200000" flipH="1">
            <a:off x="9872307" y="2368033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矩形 223"/>
          <p:cNvSpPr/>
          <p:nvPr/>
        </p:nvSpPr>
        <p:spPr>
          <a:xfrm>
            <a:off x="9852570" y="2264488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9902688" y="2325241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10282014" y="3785796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7" name="箭头: 上弧形 226"/>
          <p:cNvSpPr/>
          <p:nvPr/>
        </p:nvSpPr>
        <p:spPr>
          <a:xfrm rot="5400000">
            <a:off x="9908314" y="3035402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8" name="箭头: 上弧形 227"/>
          <p:cNvSpPr/>
          <p:nvPr/>
        </p:nvSpPr>
        <p:spPr>
          <a:xfrm rot="5400000">
            <a:off x="9914696" y="3404481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9" name="箭头: 上弧形 228"/>
          <p:cNvSpPr/>
          <p:nvPr/>
        </p:nvSpPr>
        <p:spPr>
          <a:xfrm rot="5400000">
            <a:off x="9911305" y="373828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0" name="箭头: 上弧形 229"/>
          <p:cNvSpPr/>
          <p:nvPr/>
        </p:nvSpPr>
        <p:spPr>
          <a:xfrm rot="5400000">
            <a:off x="9883850" y="407209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1" name="箭头: 上弧形 230"/>
          <p:cNvSpPr/>
          <p:nvPr/>
        </p:nvSpPr>
        <p:spPr>
          <a:xfrm rot="5400000">
            <a:off x="9892491" y="4405902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34857 -0.0803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22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500"/>
                            </p:stCondLst>
                            <p:childTnLst>
                              <p:par>
                                <p:cTn id="2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000"/>
                            </p:stCondLst>
                            <p:childTnLst>
                              <p:par>
                                <p:cTn id="2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9" grpId="0"/>
      <p:bldP spid="152" grpId="0"/>
      <p:bldP spid="154" grpId="0"/>
      <p:bldP spid="156" grpId="0" animBg="1"/>
      <p:bldP spid="157" grpId="0"/>
      <p:bldP spid="158" grpId="0" animBg="1"/>
      <p:bldP spid="167" grpId="0" animBg="1"/>
      <p:bldP spid="168" grpId="0" animBg="1"/>
      <p:bldP spid="171" grpId="0" animBg="1"/>
      <p:bldP spid="172" grpId="0" animBg="1"/>
      <p:bldP spid="173" grpId="0"/>
      <p:bldP spid="175" grpId="0" animBg="1"/>
      <p:bldP spid="176" grpId="0" animBg="1"/>
      <p:bldP spid="178" grpId="0"/>
      <p:bldP spid="179" grpId="0" animBg="1"/>
      <p:bldP spid="180" grpId="0" animBg="1"/>
      <p:bldP spid="181" grpId="0" animBg="1"/>
      <p:bldP spid="182" grpId="0" animBg="1"/>
      <p:bldP spid="183" grpId="0" animBg="1"/>
      <p:bldP spid="192" grpId="0"/>
      <p:bldP spid="195" grpId="0" animBg="1"/>
      <p:bldP spid="196" grpId="0" animBg="1"/>
      <p:bldP spid="198" grpId="0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9" grpId="0"/>
      <p:bldP spid="209" grpId="1"/>
      <p:bldP spid="210" grpId="0" animBg="1"/>
      <p:bldP spid="210" grpId="1" animBg="1"/>
      <p:bldP spid="211" grpId="0" animBg="1"/>
      <p:bldP spid="212" grpId="0" animBg="1"/>
      <p:bldP spid="214" grpId="0"/>
      <p:bldP spid="215" grpId="0" animBg="1"/>
      <p:bldP spid="216" grpId="0" animBg="1"/>
      <p:bldP spid="219" grpId="0"/>
      <p:bldP spid="220" grpId="0" animBg="1"/>
      <p:bldP spid="220" grpId="1" animBg="1"/>
      <p:bldP spid="221" grpId="0"/>
      <p:bldP spid="222" grpId="0"/>
      <p:bldP spid="224" grpId="0" animBg="1"/>
      <p:bldP spid="225" grpId="0" animBg="1"/>
      <p:bldP spid="226" grpId="0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在资料中提供了一个</a:t>
            </a:r>
            <a:r>
              <a:rPr lang="en-US" altLang="zh-CN"/>
              <a:t>nginx</a:t>
            </a:r>
            <a:r>
              <a:rPr lang="zh-CN" altLang="en-US"/>
              <a:t>文件夹：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将其复制到任意目录，要确保该目录不包含中文、特殊字符和空格，例如：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8" name="标题 7"/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导入前端项目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185" y="2143952"/>
            <a:ext cx="5038095" cy="847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86" y="3699943"/>
            <a:ext cx="5704762" cy="28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分布式锁：</a:t>
            </a:r>
            <a:r>
              <a:rPr lang="zh-CN" altLang="en-US"/>
              <a:t>满足分布式系统或集群模式下多进程可见并且互斥的锁。</a:t>
            </a:r>
            <a:endParaRPr lang="zh-CN" altLang="en-US"/>
          </a:p>
        </p:txBody>
      </p:sp>
      <p:sp>
        <p:nvSpPr>
          <p:cNvPr id="6" name="标题 7"/>
          <p:cNvSpPr txBox="1"/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/>
              <a:t>什么是分布式锁</a:t>
            </a:r>
            <a:endParaRPr lang="en-US" altLang="zh-CN" sz="2400"/>
          </a:p>
        </p:txBody>
      </p:sp>
      <p:sp>
        <p:nvSpPr>
          <p:cNvPr id="4" name="弧形 10"/>
          <p:cNvSpPr/>
          <p:nvPr/>
        </p:nvSpPr>
        <p:spPr>
          <a:xfrm>
            <a:off x="4444601" y="2727618"/>
            <a:ext cx="1371452" cy="3108624"/>
          </a:xfrm>
          <a:prstGeom prst="arc">
            <a:avLst>
              <a:gd name="adj1" fmla="val 962184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5" name="弧形 11"/>
          <p:cNvSpPr/>
          <p:nvPr/>
        </p:nvSpPr>
        <p:spPr>
          <a:xfrm flipH="1">
            <a:off x="6371366" y="2727618"/>
            <a:ext cx="1371452" cy="3108624"/>
          </a:xfrm>
          <a:prstGeom prst="arc">
            <a:avLst>
              <a:gd name="adj1" fmla="val 16200000"/>
              <a:gd name="adj2" fmla="val 20450314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7" name="弧形 12"/>
          <p:cNvSpPr/>
          <p:nvPr/>
        </p:nvSpPr>
        <p:spPr>
          <a:xfrm>
            <a:off x="4445290" y="2727618"/>
            <a:ext cx="1371452" cy="3108624"/>
          </a:xfrm>
          <a:prstGeom prst="arc">
            <a:avLst>
              <a:gd name="adj1" fmla="val 16200000"/>
              <a:gd name="adj2" fmla="val 20517103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8" name="矩形: 圆角 48"/>
          <p:cNvSpPr/>
          <p:nvPr/>
        </p:nvSpPr>
        <p:spPr bwMode="auto">
          <a:xfrm>
            <a:off x="7051252" y="2493823"/>
            <a:ext cx="2160000" cy="408623"/>
          </a:xfrm>
          <a:prstGeom prst="roundRect">
            <a:avLst/>
          </a:prstGeom>
          <a:solidFill>
            <a:srgbClr val="4C5252"/>
          </a:solidFill>
          <a:ln>
            <a:solidFill>
              <a:srgbClr val="AD2B26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互斥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矩形: 圆角 49"/>
          <p:cNvSpPr/>
          <p:nvPr/>
        </p:nvSpPr>
        <p:spPr bwMode="auto">
          <a:xfrm>
            <a:off x="7051252" y="5593268"/>
            <a:ext cx="2160000" cy="4086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...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0" name="矩形: 圆角 50"/>
          <p:cNvSpPr/>
          <p:nvPr/>
        </p:nvSpPr>
        <p:spPr bwMode="auto">
          <a:xfrm flipH="1">
            <a:off x="2984026" y="2493823"/>
            <a:ext cx="2160000" cy="408623"/>
          </a:xfrm>
          <a:prstGeom prst="roundRect">
            <a:avLst/>
          </a:prstGeom>
          <a:solidFill>
            <a:srgbClr val="4C5252"/>
          </a:solidFill>
          <a:ln>
            <a:solidFill>
              <a:srgbClr val="AD2B26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多进程可见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矩形: 圆角 51"/>
          <p:cNvSpPr/>
          <p:nvPr/>
        </p:nvSpPr>
        <p:spPr bwMode="auto">
          <a:xfrm flipH="1">
            <a:off x="2984026" y="5593268"/>
            <a:ext cx="2160000" cy="4086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安全性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弧形 17"/>
          <p:cNvSpPr/>
          <p:nvPr/>
        </p:nvSpPr>
        <p:spPr>
          <a:xfrm flipH="1">
            <a:off x="6375001" y="2727618"/>
            <a:ext cx="1371452" cy="3108624"/>
          </a:xfrm>
          <a:prstGeom prst="arc">
            <a:avLst>
              <a:gd name="adj1" fmla="val 1151936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53"/>
          <p:cNvSpPr/>
          <p:nvPr/>
        </p:nvSpPr>
        <p:spPr bwMode="auto">
          <a:xfrm>
            <a:off x="1717289" y="4043112"/>
            <a:ext cx="2143406" cy="4086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高可用</a:t>
            </a:r>
            <a:endParaRPr lang="en-US" altLang="zh-CN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矩形: 圆角 54"/>
          <p:cNvSpPr/>
          <p:nvPr/>
        </p:nvSpPr>
        <p:spPr bwMode="auto">
          <a:xfrm>
            <a:off x="8327488" y="4043112"/>
            <a:ext cx="2160000" cy="4086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高性能</a:t>
            </a:r>
            <a:endParaRPr lang="en-US" altLang="zh-CN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312576" y="3496597"/>
            <a:ext cx="1561578" cy="1561578"/>
          </a:xfrm>
          <a:prstGeom prst="ellipse">
            <a:avLst/>
          </a:prstGeom>
          <a:solidFill>
            <a:srgbClr val="AD2A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分布式锁</a:t>
            </a:r>
            <a:endParaRPr lang="en-US" sz="24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cxnSp>
        <p:nvCxnSpPr>
          <p:cNvPr id="16" name="直接连接符 21"/>
          <p:cNvCxnSpPr>
            <a:stCxn id="13" idx="3"/>
            <a:endCxn id="15" idx="2"/>
          </p:cNvCxnSpPr>
          <p:nvPr/>
        </p:nvCxnSpPr>
        <p:spPr>
          <a:xfrm>
            <a:off x="3860695" y="4247424"/>
            <a:ext cx="1451881" cy="29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2"/>
          <p:cNvCxnSpPr>
            <a:stCxn id="15" idx="6"/>
            <a:endCxn id="14" idx="1"/>
          </p:cNvCxnSpPr>
          <p:nvPr/>
        </p:nvCxnSpPr>
        <p:spPr>
          <a:xfrm flipV="1">
            <a:off x="6874154" y="4247424"/>
            <a:ext cx="1453334" cy="29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853755" y="2278801"/>
          <a:ext cx="10413049" cy="368358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76294"/>
                <a:gridCol w="2893513"/>
                <a:gridCol w="2880986"/>
                <a:gridCol w="3062256"/>
              </a:tblGrid>
              <a:tr h="692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MySQL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Redis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Zookeeper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696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3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39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01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/>
              <a:t>分布式锁的核心是实现多进程之间互斥，而满足这一点的方式有很多，常见的有三种：</a:t>
            </a:r>
            <a:endParaRPr lang="zh-CN" altLang="en-US"/>
          </a:p>
        </p:txBody>
      </p:sp>
      <p:sp>
        <p:nvSpPr>
          <p:cNvPr id="6" name="标题 7"/>
          <p:cNvSpPr txBox="1"/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/>
              <a:t>分布式锁的实现</a:t>
            </a:r>
            <a:endParaRPr lang="en-US" altLang="zh-CN" sz="2400"/>
          </a:p>
        </p:txBody>
      </p:sp>
      <p:sp>
        <p:nvSpPr>
          <p:cNvPr id="9" name="矩形: 圆角 49"/>
          <p:cNvSpPr/>
          <p:nvPr/>
        </p:nvSpPr>
        <p:spPr bwMode="auto">
          <a:xfrm>
            <a:off x="853754" y="5376050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安全性</a:t>
            </a:r>
            <a:endParaRPr lang="en-US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矩形: 圆角 51"/>
          <p:cNvSpPr/>
          <p:nvPr/>
        </p:nvSpPr>
        <p:spPr bwMode="auto">
          <a:xfrm flipH="1">
            <a:off x="853754" y="4625978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高性能</a:t>
            </a:r>
            <a:endParaRPr lang="en-US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53"/>
          <p:cNvSpPr/>
          <p:nvPr/>
        </p:nvSpPr>
        <p:spPr bwMode="auto">
          <a:xfrm>
            <a:off x="853755" y="3125832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互斥</a:t>
            </a:r>
            <a:endParaRPr lang="en-US" altLang="zh-CN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矩形: 圆角 54"/>
          <p:cNvSpPr/>
          <p:nvPr/>
        </p:nvSpPr>
        <p:spPr bwMode="auto">
          <a:xfrm>
            <a:off x="853754" y="3875905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高可用</a:t>
            </a:r>
            <a:endParaRPr lang="en-US" altLang="zh-CN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417522" y="2995839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mysql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本身的互斥锁机制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298510" y="2999721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setnx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这样的互斥命令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79498" y="3003603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利用节点的唯一性和有序性实现互斥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17522" y="3708995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298510" y="3712877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179498" y="3716759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17522" y="4485559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一般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98510" y="4489441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9498" y="4493323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一般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417522" y="5220075"/>
            <a:ext cx="2880988" cy="692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断开连接，自动释放锁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298510" y="5220075"/>
            <a:ext cx="2880988" cy="696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利用锁超时时间，到期释放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179498" y="5269887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临时节点，断开连接自动释放</a:t>
            </a:r>
            <a:endParaRPr lang="zh-CN" altLang="en-US" sz="14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的分布式锁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6026251" cy="3861223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实现分布式锁时需要实现的两个基本方法：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获取锁：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91821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互斥：确保只能有一个线程获取锁</a:t>
            </a:r>
            <a:endParaRPr lang="en-US" altLang="zh-CN" sz="1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91821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非阻塞：尝试一次，成功返回</a:t>
            </a:r>
            <a:r>
              <a:rPr lang="en-US" altLang="zh-CN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true</a:t>
            </a: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，失败返回</a:t>
            </a:r>
            <a:r>
              <a:rPr lang="en-US" altLang="zh-CN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false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91821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手动释放</a:t>
            </a:r>
            <a:endParaRPr lang="en-US" altLang="zh-CN" sz="1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91821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超时释放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7108" y="4444454"/>
            <a:ext cx="293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：获取锁时添加一个超时时间</a:t>
            </a:r>
            <a:endParaRPr lang="zh-CN" altLang="en-US" sz="1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17902" y="3093150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添加锁，</a:t>
            </a: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NX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是互斥、</a:t>
            </a: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EX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是设置超时时间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 lock thread1 NX EX 10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17902" y="4834968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释放锁，删除即可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DEL key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尝试获取锁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箭头连接符 30"/>
          <p:cNvCxnSpPr>
            <a:stCxn id="29" idx="4"/>
            <a:endCxn id="30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菱形 31"/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判断结果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nil</a:t>
            </a:r>
            <a:endParaRPr lang="en-US" altLang="zh-CN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6" name="直接箭头连接符 45"/>
          <p:cNvCxnSpPr>
            <a:stCxn id="32" idx="2"/>
            <a:endCxn id="48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获取锁成功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0" name="直接箭头连接符 49"/>
          <p:cNvCxnSpPr>
            <a:stCxn id="48" idx="2"/>
            <a:endCxn id="57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0" idx="2"/>
            <a:endCxn id="32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/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" name="矩形: 圆角 68"/>
          <p:cNvSpPr/>
          <p:nvPr/>
        </p:nvSpPr>
        <p:spPr>
          <a:xfrm>
            <a:off x="7881870" y="5937927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0" name="直接箭头连接符 69"/>
          <p:cNvCxnSpPr>
            <a:stCxn id="57" idx="2"/>
            <a:endCxn id="69" idx="0"/>
          </p:cNvCxnSpPr>
          <p:nvPr/>
        </p:nvCxnSpPr>
        <p:spPr>
          <a:xfrm>
            <a:off x="8178615" y="5417475"/>
            <a:ext cx="0" cy="52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矩形: 圆角 77"/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获取锁失败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9" name="直接箭头连接符 78"/>
          <p:cNvCxnSpPr>
            <a:stCxn id="32" idx="3"/>
            <a:endCxn id="78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: 圆角 83"/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9" name="直接箭头连接符 98"/>
          <p:cNvCxnSpPr>
            <a:stCxn id="84" idx="3"/>
            <a:endCxn id="98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717901" y="2791211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添加锁，利用</a:t>
            </a: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setnx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的互斥特性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SETNX lock thread1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17901" y="3253045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添加锁过期时间，避免服务宕机引起的死锁</a:t>
            </a:r>
            <a:endParaRPr lang="en-US" altLang="zh-CN" sz="1200" i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EXPIRE lock 10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8" grpId="0" animBg="1"/>
      <p:bldP spid="29" grpId="0" animBg="1"/>
      <p:bldP spid="30" grpId="0" animBg="1"/>
      <p:bldP spid="32" grpId="0" animBg="1"/>
      <p:bldP spid="45" grpId="0"/>
      <p:bldP spid="47" grpId="0"/>
      <p:bldP spid="48" grpId="0" animBg="1"/>
      <p:bldP spid="57" grpId="0" animBg="1"/>
      <p:bldP spid="69" grpId="0" animBg="1"/>
      <p:bldP spid="78" grpId="0" animBg="1"/>
      <p:bldP spid="84" grpId="0" animBg="1"/>
      <p:bldP spid="88" grpId="0"/>
      <p:bldP spid="98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实现分布式锁初级版本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需求：定义一个类，实现下面接口，利用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实现分布式锁功能。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81175" y="2335554"/>
            <a:ext cx="7405750" cy="3170099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public interface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ILock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* 尝试获取锁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*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@param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timeoutSec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锁持有的超时时间，过期后自动释放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*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@return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true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代表获取锁成功; false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代表获取锁失败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boolean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tryLock(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long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timeoutSec);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*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释放锁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unlock();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的分布式锁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9" name="直接箭头连接符 8"/>
          <p:cNvCxnSpPr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4" name="直接箭头连接符 33"/>
          <p:cNvCxnSpPr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6" name="直接箭头连接符 35"/>
          <p:cNvCxnSpPr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8" name="直接箭头连接符 37"/>
          <p:cNvCxnSpPr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箭头连接符 20"/>
          <p:cNvCxnSpPr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309242" y="2396258"/>
            <a:ext cx="1891858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528768" y="239780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14194" y="4734950"/>
            <a:ext cx="353673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箭头连接符 40"/>
          <p:cNvCxnSpPr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5" name="直接箭头连接符 64"/>
          <p:cNvCxnSpPr>
            <a:stCxn id="58" idx="1"/>
            <a:endCxn id="59" idx="1"/>
          </p:cNvCxnSpPr>
          <p:nvPr/>
        </p:nvCxnSpPr>
        <p:spPr>
          <a:xfrm flipH="1">
            <a:off x="4514194" y="2421099"/>
            <a:ext cx="14574" cy="233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938340" y="239968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5" name="直接箭头连接符 74"/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2" name="直接箭头连接符 81"/>
          <p:cNvCxnSpPr/>
          <p:nvPr/>
        </p:nvCxnSpPr>
        <p:spPr>
          <a:xfrm flipV="1">
            <a:off x="5798747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5329131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140670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151189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9" name="直接箭头连接符 88"/>
          <p:cNvCxnSpPr>
            <a:stCxn id="85" idx="1"/>
            <a:endCxn id="87" idx="1"/>
          </p:cNvCxnSpPr>
          <p:nvPr/>
        </p:nvCxnSpPr>
        <p:spPr>
          <a:xfrm>
            <a:off x="6140670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6096000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620804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5" grpId="0" animBg="1"/>
      <p:bldP spid="37" grpId="0" animBg="1"/>
      <p:bldP spid="39" grpId="0" animBg="1"/>
      <p:bldP spid="16" grpId="0"/>
      <p:bldP spid="43" grpId="0" animBg="1"/>
      <p:bldP spid="17" grpId="0" animBg="1"/>
      <p:bldP spid="18" grpId="0"/>
      <p:bldP spid="19" grpId="0"/>
      <p:bldP spid="51" grpId="0" animBg="1"/>
      <p:bldP spid="51" grpId="1" animBg="1"/>
      <p:bldP spid="56" grpId="0"/>
      <p:bldP spid="58" grpId="0" animBg="1"/>
      <p:bldP spid="59" grpId="0" animBg="1"/>
      <p:bldP spid="64" grpId="0"/>
      <p:bldP spid="66" grpId="0"/>
      <p:bldP spid="71" grpId="0"/>
      <p:bldP spid="73" grpId="0" animBg="1"/>
      <p:bldP spid="73" grpId="1" animBg="1"/>
      <p:bldP spid="76" grpId="0"/>
      <p:bldP spid="80" grpId="0" animBg="1"/>
      <p:bldP spid="81" grpId="0"/>
      <p:bldP spid="83" grpId="0"/>
      <p:bldP spid="85" grpId="0" animBg="1"/>
      <p:bldP spid="87" grpId="0" animBg="1"/>
      <p:bldP spid="90" grpId="0"/>
      <p:bldP spid="9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的分布式锁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9" name="直接箭头连接符 8"/>
          <p:cNvCxnSpPr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4" name="直接箭头连接符 33"/>
          <p:cNvCxnSpPr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6" name="直接箭头连接符 35"/>
          <p:cNvCxnSpPr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8" name="直接箭头连接符 37"/>
          <p:cNvCxnSpPr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箭头连接符 20"/>
          <p:cNvCxnSpPr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箭头连接符 40"/>
          <p:cNvCxnSpPr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5" name="直接箭头连接符 64"/>
          <p:cNvCxnSpPr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793032" y="2399689"/>
            <a:ext cx="549416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5" name="直接箭头连接符 74"/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2" name="直接箭头连接符 81"/>
          <p:cNvCxnSpPr/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9" name="直接箭头连接符 88"/>
          <p:cNvCxnSpPr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NIL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6" grpId="0"/>
      <p:bldP spid="83" grpId="0"/>
      <p:bldP spid="85" grpId="0" animBg="1"/>
      <p:bldP spid="87" grpId="0" animBg="1"/>
      <p:bldP spid="90" grpId="0"/>
      <p:bldP spid="91" grpId="0"/>
      <p:bldP spid="42" grpId="0"/>
      <p:bldP spid="45" grpId="0"/>
      <p:bldP spid="53" grpId="0"/>
      <p:bldP spid="57" grpId="0"/>
      <p:bldP spid="6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的分布式锁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9" name="直接箭头连接符 8"/>
          <p:cNvCxnSpPr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4" name="直接箭头连接符 33"/>
          <p:cNvCxnSpPr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6" name="直接箭头连接符 35"/>
          <p:cNvCxnSpPr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8" name="直接箭头连接符 37"/>
          <p:cNvCxnSpPr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箭头连接符 20"/>
          <p:cNvCxnSpPr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箭头连接符 40"/>
          <p:cNvCxnSpPr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5" name="直接箭头连接符 64"/>
          <p:cNvCxnSpPr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5" name="直接箭头连接符 74"/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2" name="直接箭头连接符 81"/>
          <p:cNvCxnSpPr/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9" name="直接箭头连接符 88"/>
          <p:cNvCxnSpPr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NIL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6611001" y="1714501"/>
            <a:ext cx="4561496" cy="4648200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矩形: 圆角 62"/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尝试获取锁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7" name="直接箭头连接符 66"/>
          <p:cNvCxnSpPr>
            <a:stCxn id="62" idx="4"/>
            <a:endCxn id="63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菱形 67"/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判断结果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nil</a:t>
            </a:r>
            <a:endParaRPr lang="en-US" altLang="zh-CN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0" name="直接箭头连接符 69"/>
          <p:cNvCxnSpPr>
            <a:stCxn id="68" idx="2"/>
            <a:endCxn id="74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" name="矩形: 圆角 73"/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获取锁成功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7" name="直接箭头连接符 76"/>
          <p:cNvCxnSpPr>
            <a:stCxn id="74" idx="2"/>
            <a:endCxn id="79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63" idx="2"/>
            <a:endCxn id="68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矩形: 圆角 78"/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" name="矩形: 圆角 83"/>
          <p:cNvSpPr/>
          <p:nvPr/>
        </p:nvSpPr>
        <p:spPr>
          <a:xfrm>
            <a:off x="7881870" y="5937927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6" name="直接箭头连接符 85"/>
          <p:cNvCxnSpPr>
            <a:stCxn id="79" idx="2"/>
            <a:endCxn id="84" idx="0"/>
          </p:cNvCxnSpPr>
          <p:nvPr/>
        </p:nvCxnSpPr>
        <p:spPr>
          <a:xfrm>
            <a:off x="8178615" y="5417475"/>
            <a:ext cx="0" cy="52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矩形: 圆角 87"/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获取锁失败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2" name="直接箭头连接符 91"/>
          <p:cNvCxnSpPr>
            <a:stCxn id="68" idx="3"/>
            <a:endCxn id="88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: 圆角 92"/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5" name="矩形: 圆角 94"/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6" name="直接箭头连接符 95"/>
          <p:cNvCxnSpPr>
            <a:stCxn id="93" idx="3"/>
            <a:endCxn id="95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2" grpId="0" animBg="1"/>
      <p:bldP spid="63" grpId="0" animBg="1"/>
      <p:bldP spid="68" grpId="0" animBg="1"/>
      <p:bldP spid="69" grpId="0"/>
      <p:bldP spid="72" grpId="0"/>
      <p:bldP spid="74" grpId="0" animBg="1"/>
      <p:bldP spid="79" grpId="0" animBg="1"/>
      <p:bldP spid="84" grpId="0" animBg="1"/>
      <p:bldP spid="88" grpId="0" animBg="1"/>
      <p:bldP spid="93" grpId="0" animBg="1"/>
      <p:bldP spid="94" grpId="0"/>
      <p:bldP spid="9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的分布式锁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9" name="直接箭头连接符 8"/>
          <p:cNvCxnSpPr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4" name="直接箭头连接符 33"/>
          <p:cNvCxnSpPr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6" name="直接箭头连接符 35"/>
          <p:cNvCxnSpPr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8" name="直接箭头连接符 37"/>
          <p:cNvCxnSpPr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箭头连接符 20"/>
          <p:cNvCxnSpPr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箭头连接符 40"/>
          <p:cNvCxnSpPr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5" name="直接箭头连接符 64"/>
          <p:cNvCxnSpPr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5" name="直接箭头连接符 74"/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2" name="直接箭头连接符 81"/>
          <p:cNvCxnSpPr/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9" name="直接箭头连接符 88"/>
          <p:cNvCxnSpPr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NIL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7" name="矩形: 圆角 96"/>
          <p:cNvSpPr/>
          <p:nvPr/>
        </p:nvSpPr>
        <p:spPr>
          <a:xfrm>
            <a:off x="6611001" y="1714501"/>
            <a:ext cx="4561496" cy="4648200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9" name="矩形: 圆角 98"/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尝试获取锁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0" name="直接箭头连接符 99"/>
          <p:cNvCxnSpPr>
            <a:stCxn id="98" idx="4"/>
            <a:endCxn id="99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菱形 100"/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判断结果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nil</a:t>
            </a:r>
            <a:endParaRPr lang="en-US" altLang="zh-CN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3" name="直接箭头连接符 102"/>
          <p:cNvCxnSpPr>
            <a:stCxn id="101" idx="2"/>
            <a:endCxn id="105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5" name="矩形: 圆角 104"/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获取锁成功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6" name="直接箭头连接符 105"/>
          <p:cNvCxnSpPr>
            <a:stCxn id="105" idx="2"/>
            <a:endCxn id="108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99" idx="2"/>
            <a:endCxn id="101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矩形: 圆角 107"/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9" name="矩形: 圆角 108"/>
          <p:cNvSpPr/>
          <p:nvPr/>
        </p:nvSpPr>
        <p:spPr>
          <a:xfrm>
            <a:off x="10012574" y="5872549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0" name="直接箭头连接符 109"/>
          <p:cNvCxnSpPr>
            <a:stCxn id="108" idx="2"/>
            <a:endCxn id="117" idx="0"/>
          </p:cNvCxnSpPr>
          <p:nvPr/>
        </p:nvCxnSpPr>
        <p:spPr>
          <a:xfrm>
            <a:off x="8178615" y="5417475"/>
            <a:ext cx="7419" cy="3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矩形: 圆角 110"/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获取锁失败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2" name="直接箭头连接符 111"/>
          <p:cNvCxnSpPr>
            <a:stCxn id="101" idx="3"/>
            <a:endCxn id="111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矩形: 圆角 112"/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5" name="矩形: 圆角 114"/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</a:t>
            </a:r>
            <a:endParaRPr lang="en-US" altLang="zh-CN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6" name="直接箭头连接符 115"/>
          <p:cNvCxnSpPr>
            <a:stCxn id="113" idx="3"/>
            <a:endCxn id="115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菱形 116"/>
          <p:cNvSpPr/>
          <p:nvPr/>
        </p:nvSpPr>
        <p:spPr>
          <a:xfrm>
            <a:off x="7487739" y="5793053"/>
            <a:ext cx="1396589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判断锁标示是否是自己</a:t>
            </a:r>
            <a:endParaRPr lang="zh-CN" altLang="en-US" sz="105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8" name="直接箭头连接符 117"/>
          <p:cNvCxnSpPr>
            <a:stCxn id="117" idx="3"/>
            <a:endCxn id="109" idx="1"/>
          </p:cNvCxnSpPr>
          <p:nvPr/>
        </p:nvCxnSpPr>
        <p:spPr>
          <a:xfrm>
            <a:off x="8884328" y="6032647"/>
            <a:ext cx="1128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8526260" y="2564562"/>
            <a:ext cx="1216192" cy="26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存入线程标示</a:t>
            </a:r>
            <a:endParaRPr lang="zh-CN" altLang="en-US" sz="10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9255604" y="577157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7" grpId="0" animBg="1"/>
      <p:bldP spid="119" grpId="0"/>
      <p:bldP spid="12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改进</a:t>
            </a:r>
            <a:r>
              <a:rPr lang="en-US" altLang="zh-CN"/>
              <a:t>Redis</a:t>
            </a:r>
            <a:r>
              <a:rPr lang="zh-CN" altLang="en-US"/>
              <a:t>的分布式锁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需求：修改之前的分布式锁实现，满足：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在获取锁时存入线程标示（可以用</a:t>
            </a:r>
            <a:r>
              <a:rPr lang="en-US" altLang="zh-CN"/>
              <a:t>UUID</a:t>
            </a:r>
            <a:r>
              <a:rPr lang="zh-CN" altLang="en-US"/>
              <a:t>表示）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在释放锁时先获取锁中的线程标示，判断是否与当前线程标示一致</a:t>
            </a:r>
            <a:endParaRPr lang="en-US" altLang="zh-CN"/>
          </a:p>
          <a:p>
            <a:pPr marL="899795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如果一致则释放锁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9795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如果不一致则不释放锁</a:t>
            </a:r>
            <a:endParaRPr lang="zh-CN" altLang="en-US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 txBox="1"/>
          <p:nvPr/>
        </p:nvSpPr>
        <p:spPr>
          <a:xfrm>
            <a:off x="711200" y="1030288"/>
            <a:ext cx="10698163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的分布式锁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9" name="直接箭头连接符 8"/>
          <p:cNvCxnSpPr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锁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4" name="直接箭头连接符 33"/>
          <p:cNvCxnSpPr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6" name="直接箭头连接符 35"/>
          <p:cNvCxnSpPr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8" name="直接箭头连接符 37"/>
          <p:cNvCxnSpPr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线程</a:t>
            </a: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07481" y="3567944"/>
            <a:ext cx="1251061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82219" y="335122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箭头连接符 20"/>
          <p:cNvCxnSpPr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309242" y="2396258"/>
            <a:ext cx="1891858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528768" y="239780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14194" y="4734950"/>
            <a:ext cx="353673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箭头连接符 40"/>
          <p:cNvCxnSpPr>
            <a:stCxn id="43" idx="1"/>
            <a:endCxn id="17" idx="1"/>
          </p:cNvCxnSpPr>
          <p:nvPr/>
        </p:nvCxnSpPr>
        <p:spPr>
          <a:xfrm flipH="1">
            <a:off x="2007481" y="2420373"/>
            <a:ext cx="1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5" name="直接箭头连接符 64"/>
          <p:cNvCxnSpPr>
            <a:stCxn id="58" idx="1"/>
            <a:endCxn id="59" idx="1"/>
          </p:cNvCxnSpPr>
          <p:nvPr/>
        </p:nvCxnSpPr>
        <p:spPr>
          <a:xfrm flipH="1">
            <a:off x="4514194" y="2421099"/>
            <a:ext cx="14574" cy="233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938340" y="2394131"/>
            <a:ext cx="1429896" cy="521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5" name="直接箭头连接符 74"/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531811" y="3567943"/>
            <a:ext cx="179732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579291" y="3351224"/>
            <a:ext cx="84963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阻塞（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GC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2" name="直接箭头连接符 81"/>
          <p:cNvCxnSpPr/>
          <p:nvPr/>
        </p:nvCxnSpPr>
        <p:spPr>
          <a:xfrm flipV="1">
            <a:off x="5798747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5329131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140670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151189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9" name="直接箭头连接符 88"/>
          <p:cNvCxnSpPr>
            <a:stCxn id="85" idx="1"/>
            <a:endCxn id="87" idx="1"/>
          </p:cNvCxnSpPr>
          <p:nvPr/>
        </p:nvCxnSpPr>
        <p:spPr>
          <a:xfrm>
            <a:off x="6140670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6096000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620804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3266127" y="2408135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669160" y="2677167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3531811" y="24227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3503630" y="31072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27553" y="3560164"/>
            <a:ext cx="36835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8630" y="1531620"/>
            <a:ext cx="4064635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 dirty="0">
                <a:solidFill>
                  <a:srgbClr val="FF0000"/>
                </a:solidFill>
                <a:latin typeface="+mn-lt"/>
                <a:ea typeface="+mn-ea"/>
              </a:rPr>
              <a:t>获取锁标识并判断是否一致</a:t>
            </a:r>
            <a:r>
              <a:rPr lang="en-US" altLang="zh-CN" sz="1050" b="1" dirty="0">
                <a:solidFill>
                  <a:srgbClr val="FF0000"/>
                </a:solidFill>
                <a:latin typeface="+mn-lt"/>
                <a:ea typeface="+mn-ea"/>
              </a:rPr>
              <a:t>+</a:t>
            </a:r>
            <a:r>
              <a:rPr lang="zh-CN" altLang="en-US" sz="1050" b="1" dirty="0">
                <a:solidFill>
                  <a:srgbClr val="FF0000"/>
                </a:solidFill>
                <a:latin typeface="+mn-lt"/>
                <a:ea typeface="+mn-ea"/>
              </a:rPr>
              <a:t>释放锁</a:t>
            </a:r>
            <a:r>
              <a:rPr lang="en-US" altLang="zh-CN" sz="1050" b="1" dirty="0">
                <a:solidFill>
                  <a:srgbClr val="FF0000"/>
                </a:solidFill>
                <a:latin typeface="+mn-lt"/>
                <a:ea typeface="+mn-ea"/>
              </a:rPr>
              <a:t> = </a:t>
            </a:r>
            <a:r>
              <a:rPr lang="zh-CN" altLang="en-US" sz="1050" b="1" dirty="0">
                <a:solidFill>
                  <a:srgbClr val="FF0000"/>
                </a:solidFill>
                <a:latin typeface="+mn-lt"/>
                <a:ea typeface="+mn-ea"/>
              </a:rPr>
              <a:t>是一个操作</a:t>
            </a:r>
            <a:r>
              <a:rPr lang="en-US" altLang="zh-CN" sz="1050" b="1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zh-CN" altLang="en-US" sz="1050" b="1" dirty="0">
                <a:solidFill>
                  <a:srgbClr val="FF0000"/>
                </a:solidFill>
                <a:latin typeface="+mn-lt"/>
                <a:ea typeface="+mn-ea"/>
              </a:rPr>
              <a:t>否则会有问题</a:t>
            </a:r>
            <a:endParaRPr lang="zh-CN" altLang="en-US" sz="105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16" grpId="0"/>
      <p:bldP spid="43" grpId="0" animBg="1"/>
      <p:bldP spid="17" grpId="0" animBg="1"/>
      <p:bldP spid="18" grpId="0"/>
      <p:bldP spid="19" grpId="0"/>
      <p:bldP spid="51" grpId="0" animBg="1"/>
      <p:bldP spid="51" grpId="1" animBg="1"/>
      <p:bldP spid="56" grpId="0"/>
      <p:bldP spid="58" grpId="0" animBg="1"/>
      <p:bldP spid="59" grpId="0" animBg="1"/>
      <p:bldP spid="64" grpId="0"/>
      <p:bldP spid="66" grpId="0"/>
      <p:bldP spid="71" grpId="0"/>
      <p:bldP spid="73" grpId="0" animBg="1"/>
      <p:bldP spid="73" grpId="1" animBg="1"/>
      <p:bldP spid="76" grpId="0"/>
      <p:bldP spid="80" grpId="0" animBg="1"/>
      <p:bldP spid="81" grpId="0"/>
      <p:bldP spid="83" grpId="0"/>
      <p:bldP spid="85" grpId="0" animBg="1"/>
      <p:bldP spid="87" grpId="0" animBg="1"/>
      <p:bldP spid="90" grpId="0"/>
      <p:bldP spid="91" grpId="0"/>
      <p:bldP spid="44" grpId="0"/>
      <p:bldP spid="46" grpId="0"/>
      <p:bldP spid="47" grpId="0" animBg="1"/>
    </p:bldLst>
  </p:timing>
</p:sld>
</file>

<file path=ppt/tags/tag1.xml><?xml version="1.0" encoding="utf-8"?>
<p:tagLst xmlns:p="http://schemas.openxmlformats.org/presentationml/2006/main">
  <p:tag name="TIMING" val="|0.7|1|0.4|0.2|0.5|0.4|0.2|0.2"/>
</p:tagLst>
</file>

<file path=ppt/tags/tag2.xml><?xml version="1.0" encoding="utf-8"?>
<p:tagLst xmlns:p="http://schemas.openxmlformats.org/presentationml/2006/main">
  <p:tag name="ISLIDE.ICON" val="#402549;#404313;#138168;#138088;#47638;"/>
</p:tagLst>
</file>

<file path=ppt/tags/tag3.xml><?xml version="1.0" encoding="utf-8"?>
<p:tagLst xmlns:p="http://schemas.openxmlformats.org/presentationml/2006/main">
  <p:tag name="ISLIDE.VECTOR" val="#185839;"/>
  <p:tag name="ISLIDE.ICON" val="#33952;#147809;#375348;#375930;#375348;#119648;#375348;#107955;#79632;#108121;#108924;"/>
</p:tagLst>
</file>

<file path=ppt/tags/tag4.xml><?xml version="1.0" encoding="utf-8"?>
<p:tagLst xmlns:p="http://schemas.openxmlformats.org/presentationml/2006/main">
  <p:tag name="ISLIDE.VECTOR" val="#185839;"/>
  <p:tag name="ISLIDE.ICON" val="#33952;#147809;#375348;#375930;#375348;#119648;#375348;#107955;#79632;#108121;#108924;"/>
</p:tagLst>
</file>

<file path=ppt/tags/tag5.xml><?xml version="1.0" encoding="utf-8"?>
<p:tagLst xmlns:p="http://schemas.openxmlformats.org/presentationml/2006/main">
  <p:tag name="ISLIDE.DIAGRAM" val="#577178;"/>
</p:tagLst>
</file>

<file path=ppt/tags/tag6.xml><?xml version="1.0" encoding="utf-8"?>
<p:tagLst xmlns:p="http://schemas.openxmlformats.org/presentationml/2006/main">
  <p:tag name="COMMONDATA" val="eyJoZGlkIjoiMWNmOGI4MzcxMGNjZGE0NGNhZDNmNzQ3N2I4NDU4MTM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编程学科双元产品模板v2.0</Template>
  <TotalTime>0</TotalTime>
  <Words>32153</Words>
  <Application>WPS 演示</Application>
  <PresentationFormat>宽屏</PresentationFormat>
  <Paragraphs>6187</Paragraphs>
  <Slides>207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207</vt:i4>
      </vt:variant>
    </vt:vector>
  </HeadingPairs>
  <TitlesOfParts>
    <vt:vector size="243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华文楷体</vt:lpstr>
      <vt:lpstr>Alibaba PuHuiTi</vt:lpstr>
      <vt:lpstr>Alibaba PuHuiTi Medium</vt:lpstr>
      <vt:lpstr>Alibaba PuHuiTi M</vt:lpstr>
      <vt:lpstr>Segoe UI Light</vt:lpstr>
      <vt:lpstr>微软雅黑 Light</vt:lpstr>
      <vt:lpstr>思源黑体 CN Normal</vt:lpstr>
      <vt:lpstr>Arial Unicode MS</vt:lpstr>
      <vt:lpstr>等线</vt:lpstr>
      <vt:lpstr>Bebas</vt:lpstr>
      <vt:lpstr>-apple-system</vt:lpstr>
      <vt:lpstr>Aurebesh</vt:lpstr>
      <vt:lpstr>Bebas</vt:lpstr>
      <vt:lpstr>Source Code Pro</vt:lpstr>
      <vt:lpstr>Courier New</vt:lpstr>
      <vt:lpstr>Open Sans</vt:lpstr>
      <vt:lpstr>Segoe Print</vt:lpstr>
      <vt:lpstr>阿里巴巴普惠体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Redis企业实战</vt:lpstr>
      <vt:lpstr>今日课程介绍</vt:lpstr>
      <vt:lpstr>PowerPoint 演示文稿</vt:lpstr>
      <vt:lpstr>短信登录</vt:lpstr>
      <vt:lpstr>PowerPoint 演示文稿</vt:lpstr>
      <vt:lpstr>导入黑马点评项目</vt:lpstr>
      <vt:lpstr>导入黑马点评项目</vt:lpstr>
      <vt:lpstr>导入后端项目</vt:lpstr>
      <vt:lpstr>导入前端项目</vt:lpstr>
      <vt:lpstr>运行前端项目</vt:lpstr>
      <vt:lpstr>PowerPoint 演示文稿</vt:lpstr>
      <vt:lpstr>基于Session实现登录</vt:lpstr>
      <vt:lpstr>发送短信验证码</vt:lpstr>
      <vt:lpstr>短信验证码登录</vt:lpstr>
      <vt:lpstr>登录验证功能</vt:lpstr>
      <vt:lpstr>登录验证功能</vt:lpstr>
      <vt:lpstr>登录验证功能</vt:lpstr>
      <vt:lpstr>PowerPoint 演示文稿</vt:lpstr>
      <vt:lpstr>集群的session共享问题</vt:lpstr>
      <vt:lpstr>PowerPoint 演示文稿</vt:lpstr>
      <vt:lpstr>基于Redis实现共享session登录</vt:lpstr>
      <vt:lpstr>基于Redis实现共享session登录</vt:lpstr>
      <vt:lpstr>基于Redis实现共享session登录</vt:lpstr>
      <vt:lpstr>PowerPoint 演示文稿</vt:lpstr>
      <vt:lpstr>登录拦截器的优化</vt:lpstr>
      <vt:lpstr>登录拦截器的优化</vt:lpstr>
      <vt:lpstr>商户查询缓存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优惠券秒杀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Redis消息队列</vt:lpstr>
      <vt:lpstr>PowerPoint 演示文稿</vt:lpstr>
      <vt:lpstr>达人探店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好友关注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附近商户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用户签到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UV统计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Redis快速入门</dc:title>
  <dc:creator>zhang huyi</dc:creator>
  <cp:lastModifiedBy>味気ない世の中と嘆く悲観</cp:lastModifiedBy>
  <cp:revision>1452</cp:revision>
  <dcterms:created xsi:type="dcterms:W3CDTF">2021-12-07T01:20:00Z</dcterms:created>
  <dcterms:modified xsi:type="dcterms:W3CDTF">2022-06-26T12:05:16Z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0C1457665ED24EFD956A4AF676F9D834</vt:lpwstr>
  </property>
  <property fmtid="{D5CDD505-2E9C-101B-9397-08002B2CF9AE}" pid="3" name="KSOProductBuildVer">
    <vt:lpwstr>2052-11.1.0.11830</vt:lpwstr>
  </property>
</Properties>
</file>